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Lst>
  <p:sldIdLst>
    <p:sldId id="256" r:id="rId6"/>
    <p:sldId id="25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70638-BCEF-B14F-20E9-E1F22B028255}" v="5" dt="2026-05-19T14:25:11.481"/>
    <p1510:client id="{B2151437-2590-844F-0520-353F63D5634E}" v="8" dt="2026-05-20T14:59:52.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p:restoredTop sz="94658"/>
  </p:normalViewPr>
  <p:slideViewPr>
    <p:cSldViewPr>
      <p:cViewPr varScale="1">
        <p:scale>
          <a:sx n="60" d="100"/>
          <a:sy n="60" d="100"/>
        </p:scale>
        <p:origin x="25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Isobel" userId="S::isobelterry@monmouthshire.gov.uk::a7c019c0-f81f-4b65-ba37-11a6757f2a16" providerId="AD" clId="Web-{B2151437-2590-844F-0520-353F63D5634E}"/>
    <pc:docChg chg="modSld">
      <pc:chgData name="Terry, Isobel" userId="S::isobelterry@monmouthshire.gov.uk::a7c019c0-f81f-4b65-ba37-11a6757f2a16" providerId="AD" clId="Web-{B2151437-2590-844F-0520-353F63D5634E}" dt="2026-05-20T14:59:52.604" v="3" actId="20577"/>
      <pc:docMkLst>
        <pc:docMk/>
      </pc:docMkLst>
      <pc:sldChg chg="modSp">
        <pc:chgData name="Terry, Isobel" userId="S::isobelterry@monmouthshire.gov.uk::a7c019c0-f81f-4b65-ba37-11a6757f2a16" providerId="AD" clId="Web-{B2151437-2590-844F-0520-353F63D5634E}" dt="2026-05-20T14:59:52.604" v="3" actId="20577"/>
        <pc:sldMkLst>
          <pc:docMk/>
          <pc:sldMk cId="1793117196" sldId="256"/>
        </pc:sldMkLst>
        <pc:spChg chg="mod">
          <ac:chgData name="Terry, Isobel" userId="S::isobelterry@monmouthshire.gov.uk::a7c019c0-f81f-4b65-ba37-11a6757f2a16" providerId="AD" clId="Web-{B2151437-2590-844F-0520-353F63D5634E}" dt="2026-05-20T14:59:52.604" v="3" actId="20577"/>
          <ac:spMkLst>
            <pc:docMk/>
            <pc:sldMk cId="1793117196" sldId="256"/>
            <ac:spMk id="4" creationId="{363739B2-0B92-34C6-1CEB-7A9C6048F86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16.692"/>
    </inkml:context>
    <inkml:brush xml:id="br0">
      <inkml:brushProperty name="width" value="0.2" units="cm"/>
      <inkml:brushProperty name="height" value="0.2" units="cm"/>
      <inkml:brushProperty name="color" value="#FFFFFF"/>
    </inkml:brush>
  </inkml:definitions>
  <inkml:trace contextRef="#ctx0" brushRef="#br0">2095 217 24575,'826'0'0,"-777"5"0,-48-5 0,1 1 0,0-1 0,-1 1 0,1-1 0,-1 1 0,1 0 0,-1-1 0,1 1 0,-1 0 0,1 0 0,1 2 0,-3-2 0,1-1 0,-1 1 0,0-1 0,1 1 0,-1 0 0,0-1 0,0 1 0,0-1 0,0 1 0,0-1 0,0 1 0,0 0 0,0-1 0,0 1 0,0 0 0,0-1 0,0 1 0,0-1 0,0 1 0,0 0 0,0-1 0,-1 1 0,1-1 0,0 1 0,0-1 0,-1 1 0,1-1 0,-1 1 0,1-1 0,0 1 0,-1-1 0,0 1 0,-1 2 0,-1-1 0,0 0 0,1 0 0,-1 0 0,0 0 0,0-1 0,0 1 0,0-1 0,0 0 0,0 1 0,-1-1 0,-4 0 0,-48 6 0,44-6 0,-263 29 0,-187 11 0,50-39 0,225-3 0,150-2 0,-1 0 0,1-3 0,1-1 0,-60-20 0,68 19 0,-204-40 0,122 28 0,8 1 0,-1 5 0,-183-3 0,-117 19 0,379 1 0,23-3 0,1 0 0,0 0 0,-1 0 0,1 0 0,0 0 0,-1 0 0,1 0 0,0 0 0,0 1 0,-1-1 0,1 0 0,0 0 0,0 0 0,-1 0 0,1 1 0,0-1 0,0 0 0,-1 0 0,1 1 0,0-1 0,0 0 0,0 0 0,0 1 0,-1-1 0,1 0 0,0 1 0,0-1 0,0 0 0,0 1 0,0-1 0,1 3 0,0-1 0,0 0 0,1 0 0,-1 0 0,1 0 0,-1 0 0,1 0 0,0 0 0,-1-1 0,4 3 0,10 10 0,5 8 0,0 0 0,19 30 0,-31-40 0,-1 1 0,0 0 0,-1 0 0,-1 0 0,0 1 0,5 20 0,-8-25 0,2 13 0,-2-20 0,-1-11 0,-2-38 0,3 1 0,1-1 0,3 1 0,14-58 0,5-28-1365,-20 92-5461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39.53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37.472"/>
    </inkml:context>
    <inkml:brush xml:id="br0">
      <inkml:brushProperty name="width" value="0.35" units="cm"/>
      <inkml:brushProperty name="height" value="0.35" units="cm"/>
      <inkml:brushProperty name="color" value="#FFFFFF"/>
    </inkml:brush>
  </inkml:definitions>
  <inkml:trace contextRef="#ctx0" brushRef="#br0">11492 0 24575,'87'4'0,"0"4"0,105 23 0,-93-13 0,181 34 0,267 36 0,-190-84 0,-271-6 0,-610 2 0,782-17 0,6 0 0,162 35 0,2 0 0,-420-18 0,1 0 0,-1 0 0,1-1 0,-1-1 0,11-2 0,-19 4 0,1 0 0,-1 0 0,1 0 0,-1 0 0,1 0 0,-1 0 0,1 0 0,-1 0 0,0 0 0,1 0 0,-1-1 0,1 1 0,-1 0 0,0 0 0,1-1 0,-1 1 0,0 0 0,1 0 0,-1-1 0,0 1 0,1 0 0,-1-1 0,0 1 0,0 0 0,1-1 0,-1 1 0,0-1 0,0 1 0,0 0 0,0-1 0,1 1 0,-1-1 0,0 1 0,0-1 0,0 1 0,0 0 0,0-1 0,0 1 0,0-1 0,0 1 0,0-1 0,0 1 0,-1-1 0,1 1 0,0 0 0,0-1 0,0 1 0,0-1 0,-1 1 0,1 0 0,0-1 0,0 1 0,-1 0 0,1-1 0,0 1 0,-1 0 0,1-1 0,0 1 0,-1 0 0,1 0 0,0-1 0,-1 1 0,1 0 0,-1 0 0,1 0 0,0 0 0,-1 0 0,1-1 0,-2 1 0,-32-14 0,-7 4 0,-1 2 0,-74-3 0,-93 8 0,145 3 0,-358 3 0,372-1 0,-72 13 0,-32 2 0,-134-3 0,-401 7 0,-587-22 0,1212-2 0,0-3 0,-83-19 0,-60-7 0,-204 27 0,225 8 0,-396-3 0,370-17 0,36 1 0,-283 16 0,230 16 0,-88 2 0,-96 0 0,21-1 0,291-11 0,-146 26 0,246-32 0,-357 40 0,243-30 0,-568 4 0,427-16 0,-485 2 0,431-22 0,208 12 0,-32-5 0,-98-6 0,34 4 0,-30 0 0,-1145 18 0,1279-6 0,-134-23 0,207 23 0,0 0 0,0-2 0,1 0 0,-31-17 0,27 13 0,0 0 0,-37-10 0,28 14 0,1 2 0,-1 1 0,-1 2 0,1 1 0,-42 4 0,-162 32 0,33 16 0,-129 17 0,310-64 0,15-4 0,0 1 0,0 1 0,0-1 0,0 1 0,0 1 0,0-1 0,0 1 0,1 1 0,-12 6 0,19-10 0,0 0 0,0 0 0,0 0 0,-1 0 0,1 0 0,0 1 0,0-1 0,0 0 0,-1 0 0,1 0 0,0 0 0,0 1 0,0-1 0,0 0 0,0 0 0,0 0 0,-1 1 0,1-1 0,0 0 0,0 0 0,0 0 0,0 1 0,0-1 0,0 0 0,0 0 0,0 1 0,0-1 0,0 0 0,0 0 0,0 0 0,0 1 0,0-1 0,0 0 0,0 0 0,0 1 0,0-1 0,0 0 0,1 0 0,-1 0 0,0 1 0,0-1 0,0 0 0,0 0 0,0 0 0,1 1 0,13 5 0,17-1 0,35-1 0,-1-2 0,75-7 0,-59-11 0,-61 10 0,2 2 0,25-3 0,326 4 0,-190 6 0,-31-5 0,170 4 0,-186 14 0,28 0 0,269 25 0,-248-19 0,345 51 0,-409-44 0,-81-17 0,69 9 0,264 46 0,-92-13 0,-204-43 0,132 2 0,-146-14 0,0-3 0,83-15 0,-71 9 0,1 4 0,140 6 0,-89 2 0,14-4 0,154 5 0,-125 11 0,57 3 0,248-13-1365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47.570"/>
    </inkml:context>
    <inkml:brush xml:id="br0">
      <inkml:brushProperty name="width" value="0.35" units="cm"/>
      <inkml:brushProperty name="height" value="0.35" units="cm"/>
      <inkml:brushProperty name="color" value="#FFFFFF"/>
    </inkml:brush>
  </inkml:definitions>
  <inkml:trace contextRef="#ctx0" brushRef="#br0">815 140 24575,'-711'0'0,"697"0"0,-32-2 0,43 2 0,1 0 0,-1-1 0,1 1 0,-1-1 0,1 0 0,-1 0 0,1 0 0,-1 0 0,1 0 0,0-1 0,0 1 0,0-1 0,0 1 0,-2-3 0,3 3 0,0 0 0,1 1 0,-1-1 0,1 0 0,-1 0 0,1 1 0,-1-1 0,1 0 0,0 0 0,-1 0 0,1 1 0,0-1 0,0 0 0,0 0 0,-1 0 0,1 0 0,0 0 0,0 0 0,0 1 0,0-1 0,1 0 0,-1 0 0,0 0 0,0 0 0,0 0 0,1 0 0,0-1 0,1 0 0,-1 0 0,0 0 0,1 0 0,-1 1 0,1-1 0,-1 1 0,1-1 0,0 1 0,2-2 0,4-1 0,-1 0 0,1 0 0,-1 1 0,15-5 0,15 0 0,0 2 0,73-3 0,79 10 0,-104 1 0,-61-1 0,22 0 0,0-1 0,82-13 0,-63 3 0,111-4 0,69 16 0,-88 0 0,1071-2-1365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1954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62545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32003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70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53772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187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5B63BF9-DB54-3C46-A1A2-5CD021D18841}"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7108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5B63BF9-DB54-3C46-A1A2-5CD021D18841}"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60126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63BF9-DB54-3C46-A1A2-5CD021D18841}"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34115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526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972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5B63BF9-DB54-3C46-A1A2-5CD021D18841}" type="datetimeFigureOut">
              <a:rPr lang="en-US" smtClean="0"/>
              <a:t>5/20/2026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F0805CF-F6B2-264C-B2E9-AAA49D2056B9}" type="slidenum">
              <a:rPr lang="en-US" smtClean="0"/>
              <a:t>‹#›</a:t>
            </a:fld>
            <a:endParaRPr lang="en-US"/>
          </a:p>
        </p:txBody>
      </p:sp>
    </p:spTree>
    <p:extLst>
      <p:ext uri="{BB962C8B-B14F-4D97-AF65-F5344CB8AC3E}">
        <p14:creationId xmlns:p14="http://schemas.microsoft.com/office/powerpoint/2010/main" val="782951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nmouthshire.pagetiger.com/additional-information/additional-information" TargetMode="External"/><Relationship Id="rId7" Type="http://schemas.openxmlformats.org/officeDocument/2006/relationships/customXml" Target="../ink/ink2.xml"/><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flyer&#10;&#10;AI-generated content may be incorrect.">
            <a:extLst>
              <a:ext uri="{FF2B5EF4-FFF2-40B4-BE49-F238E27FC236}">
                <a16:creationId xmlns:a16="http://schemas.microsoft.com/office/drawing/2014/main" id="{90C6AED6-DAD9-DB57-9106-8608A9DEA55B}"/>
              </a:ext>
            </a:extLst>
          </p:cNvPr>
          <p:cNvPicPr>
            <a:picLocks noGrp="1" noRot="1" noChangeAspect="1" noMove="1" noResize="1" noEditPoints="1" noAdjustHandles="1" noChangeArrowheads="1" noChangeShapeType="1" noCrop="1"/>
          </p:cNvPicPr>
          <p:nvPr/>
        </p:nvPicPr>
        <p:blipFill>
          <a:blip r:embed="rId2"/>
          <a:stretch>
            <a:fillRect/>
          </a:stretch>
        </p:blipFill>
        <p:spPr>
          <a:xfrm>
            <a:off x="-1" y="0"/>
            <a:ext cx="7008406" cy="9906000"/>
          </a:xfrm>
          <a:prstGeom prst="rect">
            <a:avLst/>
          </a:prstGeom>
        </p:spPr>
      </p:pic>
      <p:sp>
        <p:nvSpPr>
          <p:cNvPr id="4" name="TextBox 3">
            <a:extLst>
              <a:ext uri="{FF2B5EF4-FFF2-40B4-BE49-F238E27FC236}">
                <a16:creationId xmlns:a16="http://schemas.microsoft.com/office/drawing/2014/main" id="{363739B2-0B92-34C6-1CEB-7A9C6048F864}"/>
              </a:ext>
            </a:extLst>
          </p:cNvPr>
          <p:cNvSpPr txBox="1">
            <a:spLocks noGrp="1" noRot="1" noMove="1" noResize="1" noEditPoints="1" noAdjustHandles="1" noChangeArrowheads="1" noChangeShapeType="1"/>
          </p:cNvSpPr>
          <p:nvPr/>
        </p:nvSpPr>
        <p:spPr>
          <a:xfrm>
            <a:off x="439278" y="2429261"/>
            <a:ext cx="2581154" cy="2544286"/>
          </a:xfrm>
          <a:prstGeom prst="rect">
            <a:avLst/>
          </a:prstGeom>
          <a:noFill/>
        </p:spPr>
        <p:txBody>
          <a:bodyPr wrap="square" lIns="91440" tIns="45720" rIns="91440" bIns="45720" rtlCol="0" anchor="t">
            <a:spAutoFit/>
          </a:bodyPr>
          <a:lstStyle/>
          <a:p>
            <a:pPr>
              <a:spcAft>
                <a:spcPts val="800"/>
              </a:spcAft>
            </a:pPr>
            <a:r>
              <a:rPr lang="en-US" sz="1600" b="1" dirty="0">
                <a:solidFill>
                  <a:schemeClr val="tx1">
                    <a:lumMod val="50000"/>
                    <a:lumOff val="50000"/>
                  </a:schemeClr>
                </a:solidFill>
                <a:latin typeface="Aptos" panose="020B0004020202020204" pitchFamily="34" charset="0"/>
              </a:rPr>
              <a:t>Work Experience Placement</a:t>
            </a:r>
          </a:p>
          <a:p>
            <a:pPr>
              <a:spcAft>
                <a:spcPts val="800"/>
              </a:spcAft>
            </a:pPr>
            <a:r>
              <a:rPr lang="en-US" b="1" dirty="0">
                <a:solidFill>
                  <a:schemeClr val="tx1">
                    <a:lumMod val="50000"/>
                    <a:lumOff val="50000"/>
                  </a:schemeClr>
                </a:solidFill>
                <a:latin typeface="Aptos"/>
              </a:rPr>
              <a:t>Data Officer</a:t>
            </a:r>
            <a:endParaRPr lang="en-US" sz="1200" b="1"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a:rPr>
              <a:t>LOCATION:  County Hall, </a:t>
            </a:r>
            <a:r>
              <a:rPr lang="en-US" sz="1200" b="1" dirty="0" err="1">
                <a:solidFill>
                  <a:schemeClr val="tx1">
                    <a:lumMod val="50000"/>
                    <a:lumOff val="50000"/>
                  </a:schemeClr>
                </a:solidFill>
                <a:latin typeface="Aptos"/>
              </a:rPr>
              <a:t>Usk</a:t>
            </a:r>
            <a:r>
              <a:rPr lang="en-US" sz="1200" b="1" dirty="0">
                <a:solidFill>
                  <a:schemeClr val="tx1">
                    <a:lumMod val="50000"/>
                    <a:lumOff val="50000"/>
                  </a:schemeClr>
                </a:solidFill>
                <a:latin typeface="Aptos"/>
              </a:rPr>
              <a:t>  </a:t>
            </a:r>
            <a:endParaRPr lang="en-GB" sz="1200" dirty="0">
              <a:solidFill>
                <a:schemeClr val="tx1">
                  <a:lumMod val="50000"/>
                  <a:lumOff val="50000"/>
                </a:schemeClr>
              </a:solidFill>
              <a:latin typeface="Aptos"/>
            </a:endParaRPr>
          </a:p>
          <a:p>
            <a:r>
              <a:rPr lang="en-US" sz="1200" b="1">
                <a:solidFill>
                  <a:schemeClr val="tx1">
                    <a:lumMod val="50000"/>
                    <a:lumOff val="50000"/>
                  </a:schemeClr>
                </a:solidFill>
                <a:latin typeface="Aptos"/>
              </a:rPr>
              <a:t>SALARY: Real living wage</a:t>
            </a:r>
          </a:p>
          <a:p>
            <a:r>
              <a:rPr lang="en-US" sz="1200" b="1" dirty="0">
                <a:solidFill>
                  <a:schemeClr val="tx1">
                    <a:lumMod val="50000"/>
                    <a:lumOff val="50000"/>
                  </a:schemeClr>
                </a:solidFill>
                <a:latin typeface="Aptos" panose="020B0004020202020204" pitchFamily="34" charset="0"/>
              </a:rPr>
              <a:t>HOURS: 22.2 hours per week</a:t>
            </a:r>
          </a:p>
          <a:p>
            <a:r>
              <a:rPr lang="en-US" sz="1200" b="1" dirty="0">
                <a:solidFill>
                  <a:schemeClr val="tx1">
                    <a:lumMod val="50000"/>
                    <a:lumOff val="50000"/>
                  </a:schemeClr>
                </a:solidFill>
                <a:latin typeface="Aptos"/>
              </a:rPr>
              <a:t>CONTRACT: 6 weeks, commencing 20</a:t>
            </a:r>
            <a:r>
              <a:rPr lang="en-US" sz="1200" b="1" baseline="30000" dirty="0">
                <a:solidFill>
                  <a:schemeClr val="tx1">
                    <a:lumMod val="50000"/>
                    <a:lumOff val="50000"/>
                  </a:schemeClr>
                </a:solidFill>
                <a:latin typeface="Aptos"/>
              </a:rPr>
              <a:t>th</a:t>
            </a:r>
            <a:r>
              <a:rPr lang="en-US" sz="1200" b="1" dirty="0">
                <a:solidFill>
                  <a:schemeClr val="tx1">
                    <a:lumMod val="50000"/>
                    <a:lumOff val="50000"/>
                  </a:schemeClr>
                </a:solidFill>
                <a:latin typeface="Aptos"/>
              </a:rPr>
              <a:t> July 2026</a:t>
            </a:r>
          </a:p>
          <a:p>
            <a:r>
              <a:rPr lang="en-US" sz="1200" b="1" dirty="0">
                <a:solidFill>
                  <a:schemeClr val="tx1">
                    <a:lumMod val="50000"/>
                    <a:lumOff val="50000"/>
                  </a:schemeClr>
                </a:solidFill>
                <a:latin typeface="Aptos" panose="020B0004020202020204" pitchFamily="34" charset="0"/>
              </a:rPr>
              <a:t>WORK PATTERN: To be decided with hiring manager</a:t>
            </a:r>
            <a:endParaRPr lang="en-US" sz="1200"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a:rPr>
              <a:t>DBS CHECK: No</a:t>
            </a:r>
            <a:endParaRPr lang="en-GB" sz="1200" dirty="0">
              <a:solidFill>
                <a:schemeClr val="tx1">
                  <a:lumMod val="50000"/>
                  <a:lumOff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3FAB6D80-B916-16FB-8621-247CADBE14DB}"/>
              </a:ext>
            </a:extLst>
          </p:cNvPr>
          <p:cNvSpPr txBox="1">
            <a:spLocks noGrp="1" noRot="1" noMove="1" noResize="1" noEditPoints="1" noAdjustHandles="1" noChangeArrowheads="1" noChangeShapeType="1"/>
          </p:cNvSpPr>
          <p:nvPr/>
        </p:nvSpPr>
        <p:spPr>
          <a:xfrm>
            <a:off x="441278" y="5601072"/>
            <a:ext cx="2581154" cy="2503249"/>
          </a:xfrm>
          <a:prstGeom prst="rect">
            <a:avLst/>
          </a:prstGeom>
          <a:noFill/>
        </p:spPr>
        <p:txBody>
          <a:bodyPr wrap="square" rtlCol="0">
            <a:spAutoFit/>
          </a:bodyPr>
          <a:lstStyle/>
          <a:p>
            <a:pPr>
              <a:spcAft>
                <a:spcPts val="800"/>
              </a:spcAft>
            </a:pPr>
            <a:r>
              <a:rPr lang="en-GB" b="1" dirty="0">
                <a:solidFill>
                  <a:schemeClr val="tx1">
                    <a:lumMod val="50000"/>
                    <a:lumOff val="50000"/>
                  </a:schemeClr>
                </a:solidFill>
              </a:rPr>
              <a:t>Who are we?</a:t>
            </a:r>
            <a:endParaRPr lang="en-GB" sz="1200" dirty="0"/>
          </a:p>
          <a:p>
            <a:r>
              <a:rPr lang="en-GB" sz="1200" dirty="0">
                <a:solidFill>
                  <a:schemeClr val="tx1">
                    <a:lumMod val="50000"/>
                    <a:lumOff val="50000"/>
                  </a:schemeClr>
                </a:solidFill>
              </a:rPr>
              <a:t>The Performance and Data Insight Team plays a key role in supporting the council to make better decisions and deliver better services.  The team provides the council with up to date and accurate information to inform service delivery and enable the development of policies and solutions that will improve outcomes for residents and businesses.</a:t>
            </a:r>
            <a:endParaRPr lang="en-US" sz="1200" dirty="0"/>
          </a:p>
        </p:txBody>
      </p:sp>
      <p:pic>
        <p:nvPicPr>
          <p:cNvPr id="10" name="Picture 9">
            <a:hlinkClick r:id="rId3" tooltip="Click here"/>
            <a:extLst>
              <a:ext uri="{FF2B5EF4-FFF2-40B4-BE49-F238E27FC236}">
                <a16:creationId xmlns:a16="http://schemas.microsoft.com/office/drawing/2014/main" id="{5BF73183-02D2-CD79-1585-F1FDC0DB4510}"/>
              </a:ext>
            </a:extLst>
          </p:cNvPr>
          <p:cNvPicPr>
            <a:picLocks noGrp="1" noRot="1" noChangeAspect="1" noMove="1" noResize="1" noEditPoints="1" noAdjustHandles="1" noChangeArrowheads="1" noChangeShapeType="1" noCrop="1"/>
          </p:cNvPicPr>
          <p:nvPr/>
        </p:nvPicPr>
        <p:blipFill>
          <a:blip r:embed="rId4"/>
          <a:stretch>
            <a:fillRect/>
          </a:stretch>
        </p:blipFill>
        <p:spPr>
          <a:xfrm>
            <a:off x="1124744" y="5083225"/>
            <a:ext cx="4464496" cy="390748"/>
          </a:xfrm>
          <a:prstGeom prst="rect">
            <a:avLst/>
          </a:prstGeom>
        </p:spPr>
      </p:pic>
      <p:sp>
        <p:nvSpPr>
          <p:cNvPr id="7" name="TextBox 6">
            <a:extLst>
              <a:ext uri="{FF2B5EF4-FFF2-40B4-BE49-F238E27FC236}">
                <a16:creationId xmlns:a16="http://schemas.microsoft.com/office/drawing/2014/main" id="{E5B79797-C74F-FC1D-3327-F82210A34BC5}"/>
              </a:ext>
            </a:extLst>
          </p:cNvPr>
          <p:cNvSpPr txBox="1"/>
          <p:nvPr/>
        </p:nvSpPr>
        <p:spPr>
          <a:xfrm>
            <a:off x="3427275" y="2461846"/>
            <a:ext cx="3135747" cy="1754326"/>
          </a:xfrm>
          <a:prstGeom prst="rect">
            <a:avLst/>
          </a:prstGeom>
          <a:noFill/>
        </p:spPr>
        <p:txBody>
          <a:bodyPr wrap="square" rtlCol="0">
            <a:spAutoFit/>
          </a:bodyPr>
          <a:lstStyle/>
          <a:p>
            <a:r>
              <a:rPr lang="en-US" dirty="0">
                <a:solidFill>
                  <a:srgbClr val="FF0000"/>
                </a:solidFill>
              </a:rPr>
              <a:t>Requirements:18-24 years old, Monmouthshire Resident</a:t>
            </a:r>
          </a:p>
          <a:p>
            <a:endParaRPr lang="en-GB" sz="1200" dirty="0">
              <a:solidFill>
                <a:schemeClr val="tx1">
                  <a:lumMod val="50000"/>
                  <a:lumOff val="50000"/>
                </a:schemeClr>
              </a:solidFill>
            </a:endParaRPr>
          </a:p>
          <a:p>
            <a:r>
              <a:rPr lang="en-GB" sz="1200" dirty="0">
                <a:solidFill>
                  <a:schemeClr val="tx1">
                    <a:lumMod val="50000"/>
                    <a:lumOff val="50000"/>
                  </a:schemeClr>
                </a:solidFill>
              </a:rPr>
              <a:t>Your role will help the use of data and evidence across the Council. </a:t>
            </a:r>
            <a:r>
              <a:rPr lang="en-GB" sz="1200">
                <a:solidFill>
                  <a:schemeClr val="tx1">
                    <a:lumMod val="50000"/>
                    <a:lumOff val="50000"/>
                  </a:schemeClr>
                </a:solidFill>
              </a:rPr>
              <a:t>You will work with data, maps and performance information to produce analysis to inform our service delivery.</a:t>
            </a:r>
            <a:endParaRPr lang="en-US" sz="1200" dirty="0">
              <a:solidFill>
                <a:schemeClr val="tx1">
                  <a:lumMod val="50000"/>
                  <a:lumOff val="50000"/>
                </a:schemeClr>
              </a:solidFill>
            </a:endParaRPr>
          </a:p>
        </p:txBody>
      </p:sp>
      <p:sp>
        <p:nvSpPr>
          <p:cNvPr id="2" name="TextBox 1">
            <a:extLst>
              <a:ext uri="{FF2B5EF4-FFF2-40B4-BE49-F238E27FC236}">
                <a16:creationId xmlns:a16="http://schemas.microsoft.com/office/drawing/2014/main" id="{4115886C-54E9-B030-8CD5-82CADA6F5155}"/>
              </a:ext>
            </a:extLst>
          </p:cNvPr>
          <p:cNvSpPr txBox="1"/>
          <p:nvPr/>
        </p:nvSpPr>
        <p:spPr>
          <a:xfrm>
            <a:off x="3356992" y="7363738"/>
            <a:ext cx="3206030" cy="1815882"/>
          </a:xfrm>
          <a:prstGeom prst="rect">
            <a:avLst/>
          </a:prstGeom>
          <a:solidFill>
            <a:srgbClr val="92D050"/>
          </a:solidFill>
        </p:spPr>
        <p:txBody>
          <a:bodyPr wrap="square" rtlCol="0">
            <a:spAutoFit/>
          </a:bodyPr>
          <a:lstStyle/>
          <a:p>
            <a:r>
              <a:rPr lang="en-GB" sz="1400" dirty="0">
                <a:solidFill>
                  <a:schemeClr val="bg1"/>
                </a:solidFill>
              </a:rPr>
              <a:t>WHAT WE CAN PROVIDE YOU WITH	</a:t>
            </a:r>
          </a:p>
          <a:p>
            <a:pPr marL="285750" indent="-285750">
              <a:buFont typeface="Arial" panose="020B0604020202020204" pitchFamily="34" charset="0"/>
              <a:buChar char="•"/>
            </a:pPr>
            <a:r>
              <a:rPr lang="en-GB" sz="1400" dirty="0">
                <a:solidFill>
                  <a:schemeClr val="bg1"/>
                </a:solidFill>
              </a:rPr>
              <a:t>A paid 6-week work experience placement</a:t>
            </a:r>
          </a:p>
          <a:p>
            <a:pPr marL="285750" indent="-285750">
              <a:buFont typeface="Arial" panose="020B0604020202020204" pitchFamily="34" charset="0"/>
              <a:buChar char="•"/>
            </a:pPr>
            <a:r>
              <a:rPr lang="en-GB" sz="1400" dirty="0">
                <a:solidFill>
                  <a:schemeClr val="bg1"/>
                </a:solidFill>
              </a:rPr>
              <a:t>Workplace skills</a:t>
            </a:r>
          </a:p>
          <a:p>
            <a:pPr marL="285750" indent="-285750">
              <a:buFont typeface="Arial" panose="020B0604020202020204" pitchFamily="34" charset="0"/>
              <a:buChar char="•"/>
            </a:pPr>
            <a:r>
              <a:rPr lang="en-GB" sz="1400" dirty="0">
                <a:solidFill>
                  <a:schemeClr val="bg1"/>
                </a:solidFill>
              </a:rPr>
              <a:t>Opportunities for professional development </a:t>
            </a:r>
          </a:p>
          <a:p>
            <a:pPr marL="285750" indent="-285750">
              <a:buFont typeface="Arial" panose="020B0604020202020204" pitchFamily="34" charset="0"/>
              <a:buChar char="•"/>
            </a:pPr>
            <a:endParaRPr lang="en-GB" sz="1400" dirty="0">
              <a:solidFill>
                <a:schemeClr val="bg1"/>
              </a:solidFill>
            </a:endParaRPr>
          </a:p>
          <a:p>
            <a:endParaRPr lang="en-GB" sz="140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F2C0FD4-8F00-4EC1-F96D-911640D6E311}"/>
                  </a:ext>
                </a:extLst>
              </p14:cNvPr>
              <p14:cNvContentPartPr/>
              <p14:nvPr/>
            </p14:nvContentPartPr>
            <p14:xfrm>
              <a:off x="257760" y="9529104"/>
              <a:ext cx="1077480" cy="169920"/>
            </p14:xfrm>
          </p:contentPart>
        </mc:Choice>
        <mc:Fallback xmlns="">
          <p:pic>
            <p:nvPicPr>
              <p:cNvPr id="5" name="Ink 4">
                <a:extLst>
                  <a:ext uri="{FF2B5EF4-FFF2-40B4-BE49-F238E27FC236}">
                    <a16:creationId xmlns:a16="http://schemas.microsoft.com/office/drawing/2014/main" id="{EF2C0FD4-8F00-4EC1-F96D-911640D6E311}"/>
                  </a:ext>
                </a:extLst>
              </p:cNvPr>
              <p:cNvPicPr/>
              <p:nvPr/>
            </p:nvPicPr>
            <p:blipFill>
              <a:blip r:embed="rId6"/>
              <a:stretch>
                <a:fillRect/>
              </a:stretch>
            </p:blipFill>
            <p:spPr>
              <a:xfrm>
                <a:off x="222120" y="9493104"/>
                <a:ext cx="1149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F7091A5-99B1-402F-72F5-6EB7DB0C7680}"/>
                  </a:ext>
                </a:extLst>
              </p14:cNvPr>
              <p14:cNvContentPartPr/>
              <p14:nvPr/>
            </p14:nvContentPartPr>
            <p14:xfrm>
              <a:off x="-2840760" y="1706664"/>
              <a:ext cx="360" cy="360"/>
            </p14:xfrm>
          </p:contentPart>
        </mc:Choice>
        <mc:Fallback xmlns="">
          <p:pic>
            <p:nvPicPr>
              <p:cNvPr id="9" name="Ink 8">
                <a:extLst>
                  <a:ext uri="{FF2B5EF4-FFF2-40B4-BE49-F238E27FC236}">
                    <a16:creationId xmlns:a16="http://schemas.microsoft.com/office/drawing/2014/main" id="{7F7091A5-99B1-402F-72F5-6EB7DB0C7680}"/>
                  </a:ext>
                </a:extLst>
              </p:cNvPr>
              <p:cNvPicPr/>
              <p:nvPr/>
            </p:nvPicPr>
            <p:blipFill>
              <a:blip r:embed="rId8"/>
              <a:stretch>
                <a:fillRect/>
              </a:stretch>
            </p:blipFill>
            <p:spPr>
              <a:xfrm>
                <a:off x="-2903400" y="16436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F06DEC9-9B57-E2C7-B1C3-7FCE5C9F3391}"/>
                  </a:ext>
                </a:extLst>
              </p14:cNvPr>
              <p14:cNvContentPartPr/>
              <p14:nvPr/>
            </p14:nvContentPartPr>
            <p14:xfrm>
              <a:off x="251640" y="9558624"/>
              <a:ext cx="5094360" cy="208440"/>
            </p14:xfrm>
          </p:contentPart>
        </mc:Choice>
        <mc:Fallback xmlns="">
          <p:pic>
            <p:nvPicPr>
              <p:cNvPr id="12" name="Ink 11">
                <a:extLst>
                  <a:ext uri="{FF2B5EF4-FFF2-40B4-BE49-F238E27FC236}">
                    <a16:creationId xmlns:a16="http://schemas.microsoft.com/office/drawing/2014/main" id="{7F06DEC9-9B57-E2C7-B1C3-7FCE5C9F3391}"/>
                  </a:ext>
                </a:extLst>
              </p:cNvPr>
              <p:cNvPicPr/>
              <p:nvPr/>
            </p:nvPicPr>
            <p:blipFill>
              <a:blip r:embed="rId10"/>
              <a:stretch>
                <a:fillRect/>
              </a:stretch>
            </p:blipFill>
            <p:spPr>
              <a:xfrm>
                <a:off x="189000" y="9495624"/>
                <a:ext cx="5220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81AF9EF-E2BD-0440-9EDC-3CC4609CC84C}"/>
                  </a:ext>
                </a:extLst>
              </p14:cNvPr>
              <p14:cNvContentPartPr/>
              <p14:nvPr/>
            </p14:nvContentPartPr>
            <p14:xfrm>
              <a:off x="1596240" y="9520464"/>
              <a:ext cx="952560" cy="50760"/>
            </p14:xfrm>
          </p:contentPart>
        </mc:Choice>
        <mc:Fallback xmlns="">
          <p:pic>
            <p:nvPicPr>
              <p:cNvPr id="13" name="Ink 12">
                <a:extLst>
                  <a:ext uri="{FF2B5EF4-FFF2-40B4-BE49-F238E27FC236}">
                    <a16:creationId xmlns:a16="http://schemas.microsoft.com/office/drawing/2014/main" id="{381AF9EF-E2BD-0440-9EDC-3CC4609CC84C}"/>
                  </a:ext>
                </a:extLst>
              </p:cNvPr>
              <p:cNvPicPr/>
              <p:nvPr/>
            </p:nvPicPr>
            <p:blipFill>
              <a:blip r:embed="rId12"/>
              <a:stretch>
                <a:fillRect/>
              </a:stretch>
            </p:blipFill>
            <p:spPr>
              <a:xfrm>
                <a:off x="1533240" y="9457464"/>
                <a:ext cx="1078200" cy="176400"/>
              </a:xfrm>
              <a:prstGeom prst="rect">
                <a:avLst/>
              </a:prstGeom>
            </p:spPr>
          </p:pic>
        </mc:Fallback>
      </mc:AlternateContent>
    </p:spTree>
    <p:extLst>
      <p:ext uri="{BB962C8B-B14F-4D97-AF65-F5344CB8AC3E}">
        <p14:creationId xmlns:p14="http://schemas.microsoft.com/office/powerpoint/2010/main" val="17931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AI-generated content may be incorrect.">
            <a:extLst>
              <a:ext uri="{FF2B5EF4-FFF2-40B4-BE49-F238E27FC236}">
                <a16:creationId xmlns:a16="http://schemas.microsoft.com/office/drawing/2014/main" id="{F56689E6-C163-B27C-D7A2-6A5DD89415A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6932388" cy="9906000"/>
          </a:xfrm>
          <a:prstGeom prst="rect">
            <a:avLst/>
          </a:prstGeom>
        </p:spPr>
      </p:pic>
      <p:sp>
        <p:nvSpPr>
          <p:cNvPr id="6" name="TextBox 5">
            <a:extLst>
              <a:ext uri="{FF2B5EF4-FFF2-40B4-BE49-F238E27FC236}">
                <a16:creationId xmlns:a16="http://schemas.microsoft.com/office/drawing/2014/main" id="{AC2A0083-4AD9-7A6D-6192-075A0CB3E0D0}"/>
              </a:ext>
            </a:extLst>
          </p:cNvPr>
          <p:cNvSpPr txBox="1">
            <a:spLocks noGrp="1" noRot="1" noMove="1" noResize="1" noEditPoints="1" noAdjustHandles="1" noChangeArrowheads="1" noChangeShapeType="1"/>
          </p:cNvSpPr>
          <p:nvPr/>
        </p:nvSpPr>
        <p:spPr>
          <a:xfrm>
            <a:off x="351848" y="1280592"/>
            <a:ext cx="6228692" cy="6696744"/>
          </a:xfrm>
          <a:prstGeom prst="rect">
            <a:avLst/>
          </a:prstGeom>
          <a:noFill/>
        </p:spPr>
        <p:txBody>
          <a:bodyPr wrap="square" lIns="91440" tIns="45720" rIns="91440" bIns="45720" numCol="2" spcCol="216000" rtlCol="0" anchor="t">
            <a:normAutofit/>
          </a:bodyPr>
          <a:lstStyle/>
          <a:p>
            <a:pPr marL="171450" lvl="0" indent="-171450">
              <a:lnSpc>
                <a:spcPts val="1340"/>
              </a:lnSpc>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Support the use of data to deliver services by helping with the use of our data tools including mapping software and dashboards.  </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Help undertake analysis to assess well-being in Monmouthshire. You'll help summarise data to form part of a well-being assessment. </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Support the analysis of data and identify what it means for the organisation. You’ll undertake data analysis to understand what data is telling us. </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Support the use of location data in Monmouthshire. You’ll create map-based information that will be used by services </a:t>
            </a:r>
            <a:r>
              <a:rPr lang="en-GB" sz="1200">
                <a:solidFill>
                  <a:schemeClr val="tx1">
                    <a:lumMod val="50000"/>
                    <a:lumOff val="50000"/>
                  </a:schemeClr>
                </a:solidFill>
              </a:rPr>
              <a:t>and residents.</a:t>
            </a:r>
            <a:endParaRPr lang="en-GB" sz="1200" dirty="0">
              <a:solidFill>
                <a:schemeClr val="tx1">
                  <a:lumMod val="50000"/>
                  <a:lumOff val="50000"/>
                </a:schemeClr>
              </a:solidFill>
            </a:endParaRPr>
          </a:p>
          <a:p>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Help check the quality of data we are using. You’ll run some accuracy checks using maps and spreadsheets.</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Help gather information used to measure how well council services are performing. You’ll support data updates for the Council’s performance dashboards.</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Support council services to plan their service delivery. You’ll help with the completion of service business plans that plan and monitor service performance. </a:t>
            </a:r>
          </a:p>
          <a:p>
            <a:pPr marL="171450" indent="-171450">
              <a:buFont typeface="Arial" panose="020B0604020202020204" pitchFamily="34" charset="0"/>
              <a:buChar char="•"/>
            </a:pPr>
            <a:endParaRPr lang="en-GB" sz="1200" dirty="0">
              <a:solidFill>
                <a:schemeClr val="tx1">
                  <a:lumMod val="50000"/>
                  <a:lumOff val="50000"/>
                </a:schemeClr>
              </a:solidFill>
            </a:endParaRPr>
          </a:p>
          <a:p>
            <a:pPr marL="171450" indent="-171450">
              <a:buFont typeface="Arial" panose="020B0604020202020204" pitchFamily="34" charset="0"/>
              <a:buChar char="•"/>
            </a:pPr>
            <a:r>
              <a:rPr lang="en-GB" sz="1200" dirty="0">
                <a:solidFill>
                  <a:schemeClr val="tx1">
                    <a:lumMod val="50000"/>
                    <a:lumOff val="50000"/>
                  </a:schemeClr>
                </a:solidFill>
              </a:rPr>
              <a:t>Help assess the Council’s performance and communicate it to residents. You’ll support the council’s self-assessment process and the creation of a summary of key messages.</a:t>
            </a:r>
          </a:p>
          <a:p>
            <a:pPr marL="171450" indent="-171450">
              <a:buFont typeface="Arial" panose="020B0604020202020204" pitchFamily="34" charset="0"/>
              <a:buChar char="•"/>
            </a:pPr>
            <a:endParaRPr lang="en-GB" sz="1200" dirty="0">
              <a:solidFill>
                <a:schemeClr val="tx1">
                  <a:lumMod val="50000"/>
                  <a:lumOff val="50000"/>
                </a:schemeClr>
              </a:solidFill>
            </a:endParaRPr>
          </a:p>
        </p:txBody>
      </p:sp>
    </p:spTree>
    <p:extLst>
      <p:ext uri="{BB962C8B-B14F-4D97-AF65-F5344CB8AC3E}">
        <p14:creationId xmlns:p14="http://schemas.microsoft.com/office/powerpoint/2010/main" val="2948500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CC - Word" ma:contentTypeID="0x010100E583181B4ACE6A489EFBF8A71D16EFA400ABF3C731C5F6624C871D7B4B2CCDB7AD" ma:contentTypeVersion="2" ma:contentTypeDescription="" ma:contentTypeScope="" ma:versionID="28ec1be6a1d123ec911ed0980d90bdc9">
  <xsd:schema xmlns:xsd="http://www.w3.org/2001/XMLSchema" xmlns:xs="http://www.w3.org/2001/XMLSchema" xmlns:p="http://schemas.microsoft.com/office/2006/metadata/properties" xmlns:ns2="c40dd51c-0b93-41a3-8ce1-c0167702c6fe" targetNamespace="http://schemas.microsoft.com/office/2006/metadata/properties" ma:root="true" ma:fieldsID="7af8e185524802a62c274520b18d5e45" ns2:_="">
    <xsd:import namespace="c40dd51c-0b93-41a3-8ce1-c0167702c6fe"/>
    <xsd:element name="properties">
      <xsd:complexType>
        <xsd:sequence>
          <xsd:element name="documentManagement">
            <xsd:complexType>
              <xsd:all>
                <xsd:element ref="ns2:PII_x002f_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51c-0b93-41a3-8ce1-c0167702c6fe" elementFormDefault="qualified">
    <xsd:import namespace="http://schemas.microsoft.com/office/2006/documentManagement/types"/>
    <xsd:import namespace="http://schemas.microsoft.com/office/infopath/2007/PartnerControls"/>
    <xsd:element name="PII_x002f_Sensitivity" ma:index="8" ma:displayName="PII/Sensitivity" ma:format="Dropdown" ma:internalName="PII_x002F_Sensitivity" ma:readOnly="false">
      <xsd:simpleType>
        <xsd:restriction base="dms:Choice">
          <xsd:enumeration value="None/Public"/>
          <xsd:enumeration value="Personal"/>
          <xsd:enumeration value="Special Category"/>
          <xsd:enumeration value="Commercially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45d2c57-1183-427d-a604-2e0ffdafb2d4" ContentTypeId="0x010100E583181B4ACE6A489EFBF8A71D16EFA4" PreviousValue="false" LastSyncTimeStamp="2023-08-31T09:39:40.74Z"/>
</file>

<file path=customXml/item4.xml><?xml version="1.0" encoding="utf-8"?>
<p:properties xmlns:p="http://schemas.microsoft.com/office/2006/metadata/properties" xmlns:xsi="http://www.w3.org/2001/XMLSchema-instance" xmlns:pc="http://schemas.microsoft.com/office/infopath/2007/PartnerControls">
  <documentManagement>
    <PII_x002f_Sensitivity xmlns="c40dd51c-0b93-41a3-8ce1-c0167702c6fe">None/Public</PII_x002f_Sensitivity>
  </documentManagement>
</p:properties>
</file>

<file path=customXml/itemProps1.xml><?xml version="1.0" encoding="utf-8"?>
<ds:datastoreItem xmlns:ds="http://schemas.openxmlformats.org/officeDocument/2006/customXml" ds:itemID="{287364C2-B95E-4D8A-9D86-27520BAF1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dd51c-0b93-41a3-8ce1-c0167702c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C94680-21E3-4778-899D-DCFC1600DB8B}">
  <ds:schemaRefs>
    <ds:schemaRef ds:uri="http://schemas.microsoft.com/sharepoint/v3/contenttype/forms"/>
  </ds:schemaRefs>
</ds:datastoreItem>
</file>

<file path=customXml/itemProps3.xml><?xml version="1.0" encoding="utf-8"?>
<ds:datastoreItem xmlns:ds="http://schemas.openxmlformats.org/officeDocument/2006/customXml" ds:itemID="{4ED5799E-D51C-477F-8129-4922E560EF59}">
  <ds:schemaRefs>
    <ds:schemaRef ds:uri="Microsoft.SharePoint.Taxonomy.ContentTypeSync"/>
  </ds:schemaRefs>
</ds:datastoreItem>
</file>

<file path=customXml/itemProps4.xml><?xml version="1.0" encoding="utf-8"?>
<ds:datastoreItem xmlns:ds="http://schemas.openxmlformats.org/officeDocument/2006/customXml" ds:itemID="{866F0EEB-D9FE-47C9-8778-B154601AE95A}">
  <ds:schemaRefs>
    <ds:schemaRef ds:uri="http://www.w3.org/XML/1998/namespace"/>
    <ds:schemaRef ds:uri="http://purl.org/dc/elements/1.1/"/>
    <ds:schemaRef ds:uri="http://schemas.openxmlformats.org/package/2006/metadata/core-properties"/>
    <ds:schemaRef ds:uri="http://purl.org/dc/dcmitype/"/>
    <ds:schemaRef ds:uri="c40dd51c-0b93-41a3-8ce1-c0167702c6fe"/>
    <ds:schemaRef ds:uri="http://schemas.microsoft.com/office/2006/documentManagement/types"/>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303</TotalTime>
  <Words>351</Words>
  <Application>Microsoft Office PowerPoint</Application>
  <PresentationFormat>A4 Paper (210x297 mm)</PresentationFormat>
  <Paragraphs>40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 - Communications</dc:creator>
  <cp:lastModifiedBy>Terry, Isobel</cp:lastModifiedBy>
  <cp:revision>280</cp:revision>
  <dcterms:created xsi:type="dcterms:W3CDTF">2026-02-03T12:27:32Z</dcterms:created>
  <dcterms:modified xsi:type="dcterms:W3CDTF">2026-05-20T14:59:59Z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0x010100E583181B4ACE6A489EFBF8A71D16EFA400ABF3C731C5F6624C871D7B4B2CCDB7AD</vt:lpwstr>
  </property>
</Properties>
</file>