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1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2"/>
    <p:restoredTop sz="94658"/>
  </p:normalViewPr>
  <p:slideViewPr>
    <p:cSldViewPr>
      <p:cViewPr varScale="1">
        <p:scale>
          <a:sx n="60" d="100"/>
          <a:sy n="60" d="100"/>
        </p:scale>
        <p:origin x="257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4.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8:16.692"/>
    </inkml:context>
    <inkml:brush xml:id="br0">
      <inkml:brushProperty name="width" value="0.2" units="cm"/>
      <inkml:brushProperty name="height" value="0.2" units="cm"/>
      <inkml:brushProperty name="color" value="#FFFFFF"/>
    </inkml:brush>
  </inkml:definitions>
  <inkml:trace contextRef="#ctx0" brushRef="#br0">2095 217 24575,'826'0'0,"-777"5"0,-48-5 0,1 1 0,0-1 0,-1 1 0,1-1 0,-1 1 0,1 0 0,-1-1 0,1 1 0,-1 0 0,1 0 0,1 2 0,-3-2 0,1-1 0,-1 1 0,0-1 0,1 1 0,-1 0 0,0-1 0,0 1 0,0-1 0,0 1 0,0-1 0,0 1 0,0 0 0,0-1 0,0 1 0,0 0 0,0-1 0,0 1 0,0-1 0,0 1 0,0 0 0,0-1 0,-1 1 0,1-1 0,0 1 0,0-1 0,-1 1 0,1-1 0,-1 1 0,1-1 0,0 1 0,-1-1 0,0 1 0,-1 2 0,-1-1 0,0 0 0,1 0 0,-1 0 0,0 0 0,0-1 0,0 1 0,0-1 0,0 0 0,0 1 0,-1-1 0,-4 0 0,-48 6 0,44-6 0,-263 29 0,-187 11 0,50-39 0,225-3 0,150-2 0,-1 0 0,1-3 0,1-1 0,-60-20 0,68 19 0,-204-40 0,122 28 0,8 1 0,-1 5 0,-183-3 0,-117 19 0,379 1 0,23-3 0,1 0 0,0 0 0,-1 0 0,1 0 0,0 0 0,-1 0 0,1 0 0,0 0 0,0 1 0,-1-1 0,1 0 0,0 0 0,0 0 0,-1 0 0,1 1 0,0-1 0,0 0 0,-1 0 0,1 1 0,0-1 0,0 0 0,0 0 0,0 1 0,-1-1 0,1 0 0,0 1 0,0-1 0,0 0 0,0 1 0,0-1 0,1 3 0,0-1 0,0 0 0,1 0 0,-1 0 0,1 0 0,-1 0 0,1 0 0,0 0 0,-1-1 0,4 3 0,10 10 0,5 8 0,0 0 0,19 30 0,-31-40 0,-1 1 0,0 0 0,-1 0 0,-1 0 0,0 1 0,5 20 0,-8-25 0,2 13 0,-2-20 0,-1-11 0,-2-38 0,3 1 0,1-1 0,3 1 0,14-58 0,5-28-1365,-20 92-5461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8:39.534"/>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9:37.472"/>
    </inkml:context>
    <inkml:brush xml:id="br0">
      <inkml:brushProperty name="width" value="0.35" units="cm"/>
      <inkml:brushProperty name="height" value="0.35" units="cm"/>
      <inkml:brushProperty name="color" value="#FFFFFF"/>
    </inkml:brush>
  </inkml:definitions>
  <inkml:trace contextRef="#ctx0" brushRef="#br0">11492 0 24575,'87'4'0,"0"4"0,105 23 0,-93-13 0,181 34 0,267 36 0,-190-84 0,-271-6 0,-610 2 0,782-17 0,6 0 0,162 35 0,2 0 0,-420-18 0,1 0 0,-1 0 0,1-1 0,-1-1 0,11-2 0,-19 4 0,1 0 0,-1 0 0,1 0 0,-1 0 0,1 0 0,-1 0 0,1 0 0,-1 0 0,0 0 0,1 0 0,-1-1 0,1 1 0,-1 0 0,0 0 0,1-1 0,-1 1 0,0 0 0,1 0 0,-1-1 0,0 1 0,1 0 0,-1-1 0,0 1 0,0 0 0,1-1 0,-1 1 0,0-1 0,0 1 0,0 0 0,0-1 0,1 1 0,-1-1 0,0 1 0,0-1 0,0 1 0,0 0 0,0-1 0,0 1 0,0-1 0,0 1 0,0-1 0,0 1 0,-1-1 0,1 1 0,0 0 0,0-1 0,0 1 0,0-1 0,-1 1 0,1 0 0,0-1 0,0 1 0,-1 0 0,1-1 0,0 1 0,-1 0 0,1-1 0,0 1 0,-1 0 0,1 0 0,0-1 0,-1 1 0,1 0 0,-1 0 0,1 0 0,0 0 0,-1 0 0,1-1 0,-2 1 0,-32-14 0,-7 4 0,-1 2 0,-74-3 0,-93 8 0,145 3 0,-358 3 0,372-1 0,-72 13 0,-32 2 0,-134-3 0,-401 7 0,-587-22 0,1212-2 0,0-3 0,-83-19 0,-60-7 0,-204 27 0,225 8 0,-396-3 0,370-17 0,36 1 0,-283 16 0,230 16 0,-88 2 0,-96 0 0,21-1 0,291-11 0,-146 26 0,246-32 0,-357 40 0,243-30 0,-568 4 0,427-16 0,-485 2 0,431-22 0,208 12 0,-32-5 0,-98-6 0,34 4 0,-30 0 0,-1145 18 0,1279-6 0,-134-23 0,207 23 0,0 0 0,0-2 0,1 0 0,-31-17 0,27 13 0,0 0 0,-37-10 0,28 14 0,1 2 0,-1 1 0,-1 2 0,1 1 0,-42 4 0,-162 32 0,33 16 0,-129 17 0,310-64 0,15-4 0,0 1 0,0 1 0,0-1 0,0 1 0,0 1 0,0-1 0,0 1 0,1 1 0,-12 6 0,19-10 0,0 0 0,0 0 0,0 0 0,-1 0 0,1 0 0,0 1 0,0-1 0,0 0 0,-1 0 0,1 0 0,0 0 0,0 1 0,0-1 0,0 0 0,0 0 0,0 0 0,-1 1 0,1-1 0,0 0 0,0 0 0,0 0 0,0 1 0,0-1 0,0 0 0,0 0 0,0 1 0,0-1 0,0 0 0,0 0 0,0 0 0,0 1 0,0-1 0,0 0 0,0 0 0,0 1 0,0-1 0,0 0 0,1 0 0,-1 0 0,0 1 0,0-1 0,0 0 0,0 0 0,0 0 0,1 1 0,13 5 0,17-1 0,35-1 0,-1-2 0,75-7 0,-59-11 0,-61 10 0,2 2 0,25-3 0,326 4 0,-190 6 0,-31-5 0,170 4 0,-186 14 0,28 0 0,269 25 0,-248-19 0,345 51 0,-409-44 0,-81-17 0,69 9 0,264 46 0,-92-13 0,-204-43 0,132 2 0,-146-14 0,0-3 0,83-15 0,-71 9 0,1 4 0,140 6 0,-89 2 0,14-4 0,154 5 0,-125 11 0,57 3 0,248-13-1365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9:47.570"/>
    </inkml:context>
    <inkml:brush xml:id="br0">
      <inkml:brushProperty name="width" value="0.35" units="cm"/>
      <inkml:brushProperty name="height" value="0.35" units="cm"/>
      <inkml:brushProperty name="color" value="#FFFFFF"/>
    </inkml:brush>
  </inkml:definitions>
  <inkml:trace contextRef="#ctx0" brushRef="#br0">815 140 24575,'-711'0'0,"697"0"0,-32-2 0,43 2 0,1 0 0,-1-1 0,1 1 0,-1-1 0,1 0 0,-1 0 0,1 0 0,-1 0 0,1 0 0,0-1 0,0 1 0,0-1 0,0 1 0,-2-3 0,3 3 0,0 0 0,1 1 0,-1-1 0,1 0 0,-1 0 0,1 1 0,-1-1 0,1 0 0,0 0 0,-1 0 0,1 1 0,0-1 0,0 0 0,0 0 0,-1 0 0,1 0 0,0 0 0,0 0 0,0 1 0,0-1 0,1 0 0,-1 0 0,0 0 0,0 0 0,0 0 0,1 0 0,0-1 0,1 0 0,-1 0 0,0 0 0,1 0 0,-1 1 0,1-1 0,-1 1 0,1-1 0,0 1 0,2-2 0,4-1 0,-1 0 0,1 0 0,-1 1 0,15-5 0,15 0 0,0 2 0,73-3 0,79 10 0,-104 1 0,-61-1 0,22 0 0,0-1 0,82-13 0,-63 3 0,111-4 0,69 16 0,-88 0 0,1071-2-1365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219540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62545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32003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2709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5B63BF9-DB54-3C46-A1A2-5CD021D18841}"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53772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5B63BF9-DB54-3C46-A1A2-5CD021D18841}"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18781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5B63BF9-DB54-3C46-A1A2-5CD021D18841}" type="datetimeFigureOut">
              <a:rPr lang="en-US" smtClean="0"/>
              <a:t>5/14/2026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71080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5B63BF9-DB54-3C46-A1A2-5CD021D18841}" type="datetimeFigureOut">
              <a:rPr lang="en-US" smtClean="0"/>
              <a:t>5/14/2026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60126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63BF9-DB54-3C46-A1A2-5CD021D18841}" type="datetimeFigureOut">
              <a:rPr lang="en-US" smtClean="0"/>
              <a:t>5/14/2026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34115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2"/>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5B63BF9-DB54-3C46-A1A2-5CD021D18841}"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25267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2"/>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5B63BF9-DB54-3C46-A1A2-5CD021D18841}"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97294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7"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85B63BF9-DB54-3C46-A1A2-5CD021D18841}" type="datetimeFigureOut">
              <a:rPr lang="en-US" smtClean="0"/>
              <a:t>5/14/2026</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CF0805CF-F6B2-264C-B2E9-AAA49D2056B9}" type="slidenum">
              <a:rPr lang="en-US" smtClean="0"/>
              <a:t>‹#›</a:t>
            </a:fld>
            <a:endParaRPr lang="en-US"/>
          </a:p>
        </p:txBody>
      </p:sp>
    </p:spTree>
    <p:extLst>
      <p:ext uri="{BB962C8B-B14F-4D97-AF65-F5344CB8AC3E}">
        <p14:creationId xmlns:p14="http://schemas.microsoft.com/office/powerpoint/2010/main" val="7829517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nmouthshire.pagetiger.com/additional-information/additional-information" TargetMode="External"/><Relationship Id="rId7" Type="http://schemas.openxmlformats.org/officeDocument/2006/relationships/customXml" Target="../ink/ink2.xml"/><Relationship Id="rId12"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blue flyer&#10;&#10;AI-generated content may be incorrect.">
            <a:extLst>
              <a:ext uri="{FF2B5EF4-FFF2-40B4-BE49-F238E27FC236}">
                <a16:creationId xmlns:a16="http://schemas.microsoft.com/office/drawing/2014/main" id="{90C6AED6-DAD9-DB57-9106-8608A9DEA55B}"/>
              </a:ext>
            </a:extLst>
          </p:cNvPr>
          <p:cNvPicPr>
            <a:picLocks noGrp="1" noRot="1" noChangeAspect="1" noMove="1" noResize="1" noEditPoints="1" noAdjustHandles="1" noChangeArrowheads="1" noChangeShapeType="1" noCrop="1"/>
          </p:cNvPicPr>
          <p:nvPr/>
        </p:nvPicPr>
        <p:blipFill>
          <a:blip r:embed="rId2"/>
          <a:stretch>
            <a:fillRect/>
          </a:stretch>
        </p:blipFill>
        <p:spPr>
          <a:xfrm>
            <a:off x="-1" y="0"/>
            <a:ext cx="7008406" cy="9906000"/>
          </a:xfrm>
          <a:prstGeom prst="rect">
            <a:avLst/>
          </a:prstGeom>
        </p:spPr>
      </p:pic>
      <p:sp>
        <p:nvSpPr>
          <p:cNvPr id="4" name="TextBox 3">
            <a:extLst>
              <a:ext uri="{FF2B5EF4-FFF2-40B4-BE49-F238E27FC236}">
                <a16:creationId xmlns:a16="http://schemas.microsoft.com/office/drawing/2014/main" id="{363739B2-0B92-34C6-1CEB-7A9C6048F864}"/>
              </a:ext>
            </a:extLst>
          </p:cNvPr>
          <p:cNvSpPr txBox="1">
            <a:spLocks noGrp="1" noRot="1" noMove="1" noResize="1" noEditPoints="1" noAdjustHandles="1" noChangeArrowheads="1" noChangeShapeType="1"/>
          </p:cNvSpPr>
          <p:nvPr/>
        </p:nvSpPr>
        <p:spPr>
          <a:xfrm>
            <a:off x="439278" y="2429261"/>
            <a:ext cx="2581154" cy="2544286"/>
          </a:xfrm>
          <a:prstGeom prst="rect">
            <a:avLst/>
          </a:prstGeom>
          <a:noFill/>
        </p:spPr>
        <p:txBody>
          <a:bodyPr wrap="square" rtlCol="0">
            <a:spAutoFit/>
          </a:bodyPr>
          <a:lstStyle/>
          <a:p>
            <a:pPr>
              <a:spcAft>
                <a:spcPts val="800"/>
              </a:spcAft>
            </a:pPr>
            <a:r>
              <a:rPr lang="en-US" sz="1600" b="1" dirty="0">
                <a:solidFill>
                  <a:schemeClr val="tx1">
                    <a:lumMod val="50000"/>
                    <a:lumOff val="50000"/>
                  </a:schemeClr>
                </a:solidFill>
                <a:latin typeface="Aptos" panose="020B0004020202020204" pitchFamily="34" charset="0"/>
              </a:rPr>
              <a:t>Work Experience Placement</a:t>
            </a:r>
          </a:p>
          <a:p>
            <a:pPr>
              <a:spcAft>
                <a:spcPts val="800"/>
              </a:spcAft>
            </a:pPr>
            <a:r>
              <a:rPr lang="en-US" b="1" dirty="0">
                <a:solidFill>
                  <a:schemeClr val="tx1">
                    <a:lumMod val="50000"/>
                    <a:lumOff val="50000"/>
                  </a:schemeClr>
                </a:solidFill>
                <a:latin typeface="Aptos" panose="020B0004020202020204" pitchFamily="34" charset="0"/>
              </a:rPr>
              <a:t>HR SUPPORT OFFICER</a:t>
            </a:r>
            <a:endParaRPr lang="en-US" sz="1200" b="1" dirty="0">
              <a:solidFill>
                <a:schemeClr val="tx1">
                  <a:lumMod val="50000"/>
                  <a:lumOff val="50000"/>
                </a:schemeClr>
              </a:solidFill>
              <a:latin typeface="Aptos" panose="020B0004020202020204" pitchFamily="34" charset="0"/>
            </a:endParaRPr>
          </a:p>
          <a:p>
            <a:r>
              <a:rPr lang="en-US" sz="1200" b="1" dirty="0">
                <a:solidFill>
                  <a:schemeClr val="tx1">
                    <a:lumMod val="50000"/>
                    <a:lumOff val="50000"/>
                  </a:schemeClr>
                </a:solidFill>
                <a:latin typeface="Aptos" panose="020B0004020202020204" pitchFamily="34" charset="0"/>
              </a:rPr>
              <a:t>LOCATION: Usk</a:t>
            </a:r>
            <a:endParaRPr lang="en-GB" sz="1200" dirty="0">
              <a:solidFill>
                <a:schemeClr val="tx1">
                  <a:lumMod val="50000"/>
                  <a:lumOff val="50000"/>
                </a:schemeClr>
              </a:solidFill>
              <a:latin typeface="Aptos" panose="020B0004020202020204" pitchFamily="34" charset="0"/>
            </a:endParaRPr>
          </a:p>
          <a:p>
            <a:r>
              <a:rPr lang="en-US" sz="1200" b="1" dirty="0">
                <a:solidFill>
                  <a:schemeClr val="tx1">
                    <a:lumMod val="50000"/>
                    <a:lumOff val="50000"/>
                  </a:schemeClr>
                </a:solidFill>
                <a:latin typeface="Aptos" panose="020B0004020202020204" pitchFamily="34" charset="0"/>
              </a:rPr>
              <a:t>SALARY: Real Living Wage</a:t>
            </a:r>
          </a:p>
          <a:p>
            <a:r>
              <a:rPr lang="en-US" sz="1200" b="1" dirty="0">
                <a:solidFill>
                  <a:schemeClr val="tx1">
                    <a:lumMod val="50000"/>
                    <a:lumOff val="50000"/>
                  </a:schemeClr>
                </a:solidFill>
                <a:latin typeface="Aptos" panose="020B0004020202020204" pitchFamily="34" charset="0"/>
              </a:rPr>
              <a:t>HOURS: 22.2 hours per week</a:t>
            </a:r>
          </a:p>
          <a:p>
            <a:r>
              <a:rPr lang="en-US" sz="1200" b="1" dirty="0">
                <a:solidFill>
                  <a:schemeClr val="tx1">
                    <a:lumMod val="50000"/>
                    <a:lumOff val="50000"/>
                  </a:schemeClr>
                </a:solidFill>
                <a:latin typeface="Aptos" panose="020B0004020202020204" pitchFamily="34" charset="0"/>
              </a:rPr>
              <a:t>CONTRACT: 6 weeks, commencing 20</a:t>
            </a:r>
            <a:r>
              <a:rPr lang="en-US" sz="1200" b="1" baseline="30000" dirty="0">
                <a:solidFill>
                  <a:schemeClr val="tx1">
                    <a:lumMod val="50000"/>
                    <a:lumOff val="50000"/>
                  </a:schemeClr>
                </a:solidFill>
                <a:latin typeface="Aptos" panose="020B0004020202020204" pitchFamily="34" charset="0"/>
              </a:rPr>
              <a:t>th</a:t>
            </a:r>
            <a:r>
              <a:rPr lang="en-US" sz="1200" b="1" dirty="0">
                <a:solidFill>
                  <a:schemeClr val="tx1">
                    <a:lumMod val="50000"/>
                    <a:lumOff val="50000"/>
                  </a:schemeClr>
                </a:solidFill>
                <a:latin typeface="Aptos" panose="020B0004020202020204" pitchFamily="34" charset="0"/>
              </a:rPr>
              <a:t> July 2026</a:t>
            </a:r>
          </a:p>
          <a:p>
            <a:r>
              <a:rPr lang="en-US" sz="1200" b="1" dirty="0">
                <a:solidFill>
                  <a:schemeClr val="tx1">
                    <a:lumMod val="50000"/>
                    <a:lumOff val="50000"/>
                  </a:schemeClr>
                </a:solidFill>
                <a:latin typeface="Aptos" panose="020B0004020202020204" pitchFamily="34" charset="0"/>
              </a:rPr>
              <a:t>WORK PATTERN: To be decided with hiring manager</a:t>
            </a:r>
            <a:endParaRPr lang="en-US" sz="1200" dirty="0">
              <a:solidFill>
                <a:schemeClr val="tx1">
                  <a:lumMod val="50000"/>
                  <a:lumOff val="50000"/>
                </a:schemeClr>
              </a:solidFill>
              <a:latin typeface="Aptos" panose="020B0004020202020204" pitchFamily="34" charset="0"/>
            </a:endParaRPr>
          </a:p>
          <a:p>
            <a:r>
              <a:rPr lang="en-US" sz="1200" b="1" dirty="0">
                <a:solidFill>
                  <a:schemeClr val="tx1">
                    <a:lumMod val="50000"/>
                    <a:lumOff val="50000"/>
                  </a:schemeClr>
                </a:solidFill>
                <a:latin typeface="Aptos" panose="020B0004020202020204" pitchFamily="34" charset="0"/>
              </a:rPr>
              <a:t>DBS CHECK: Dependent on role</a:t>
            </a:r>
            <a:endParaRPr lang="en-GB" sz="1200" dirty="0">
              <a:solidFill>
                <a:schemeClr val="tx1">
                  <a:lumMod val="50000"/>
                  <a:lumOff val="50000"/>
                </a:schemeClr>
              </a:solidFill>
              <a:latin typeface="Aptos" panose="020B0004020202020204" pitchFamily="34" charset="0"/>
            </a:endParaRPr>
          </a:p>
        </p:txBody>
      </p:sp>
      <p:sp>
        <p:nvSpPr>
          <p:cNvPr id="6" name="TextBox 5">
            <a:extLst>
              <a:ext uri="{FF2B5EF4-FFF2-40B4-BE49-F238E27FC236}">
                <a16:creationId xmlns:a16="http://schemas.microsoft.com/office/drawing/2014/main" id="{3FAB6D80-B916-16FB-8621-247CADBE14DB}"/>
              </a:ext>
            </a:extLst>
          </p:cNvPr>
          <p:cNvSpPr txBox="1">
            <a:spLocks noGrp="1" noRot="1" noMove="1" noResize="1" noEditPoints="1" noAdjustHandles="1" noChangeArrowheads="1" noChangeShapeType="1"/>
          </p:cNvSpPr>
          <p:nvPr/>
        </p:nvSpPr>
        <p:spPr>
          <a:xfrm>
            <a:off x="441278" y="5601072"/>
            <a:ext cx="2581154" cy="4026743"/>
          </a:xfrm>
          <a:prstGeom prst="rect">
            <a:avLst/>
          </a:prstGeom>
          <a:noFill/>
        </p:spPr>
        <p:txBody>
          <a:bodyPr wrap="square" rtlCol="0">
            <a:spAutoFit/>
          </a:bodyPr>
          <a:lstStyle/>
          <a:p>
            <a:pPr>
              <a:spcAft>
                <a:spcPts val="800"/>
              </a:spcAft>
            </a:pPr>
            <a:r>
              <a:rPr lang="en-GB" b="1" dirty="0">
                <a:solidFill>
                  <a:schemeClr val="tx1">
                    <a:lumMod val="50000"/>
                    <a:lumOff val="50000"/>
                  </a:schemeClr>
                </a:solidFill>
              </a:rPr>
              <a:t>Who are we?</a:t>
            </a:r>
            <a:endParaRPr lang="en-GB" sz="1200" dirty="0"/>
          </a:p>
          <a:p>
            <a:r>
              <a:rPr lang="en-US" sz="1300" dirty="0">
                <a:solidFill>
                  <a:schemeClr val="tx1">
                    <a:lumMod val="50000"/>
                    <a:lumOff val="50000"/>
                  </a:schemeClr>
                </a:solidFill>
              </a:rPr>
              <a:t>The HR Team at Monmouthshire County Council delivers a professional colleague-centric People Services function. Providing support across corporate and schools-based services, we offer expert advice on all HR processes. Focused on continuous improvement, the team works collaboratively to create a positive, efficient service that supports the Council’s workforce objectives, whilst bringing our organisational values to life.  </a:t>
            </a:r>
          </a:p>
          <a:p>
            <a:endParaRPr lang="en-GB" sz="1200" dirty="0">
              <a:solidFill>
                <a:schemeClr val="tx1">
                  <a:lumMod val="50000"/>
                  <a:lumOff val="50000"/>
                </a:schemeClr>
              </a:solidFill>
            </a:endParaRPr>
          </a:p>
          <a:p>
            <a:endParaRPr lang="en-US" sz="1200" dirty="0"/>
          </a:p>
          <a:p>
            <a:endParaRPr lang="en-US" sz="1200" dirty="0"/>
          </a:p>
        </p:txBody>
      </p:sp>
      <p:pic>
        <p:nvPicPr>
          <p:cNvPr id="10" name="Picture 9">
            <a:hlinkClick r:id="rId3" tooltip="Click here"/>
            <a:extLst>
              <a:ext uri="{FF2B5EF4-FFF2-40B4-BE49-F238E27FC236}">
                <a16:creationId xmlns:a16="http://schemas.microsoft.com/office/drawing/2014/main" id="{5BF73183-02D2-CD79-1585-F1FDC0DB4510}"/>
              </a:ext>
            </a:extLst>
          </p:cNvPr>
          <p:cNvPicPr>
            <a:picLocks noGrp="1" noRot="1" noChangeAspect="1" noMove="1" noResize="1" noEditPoints="1" noAdjustHandles="1" noChangeArrowheads="1" noChangeShapeType="1" noCrop="1"/>
          </p:cNvPicPr>
          <p:nvPr/>
        </p:nvPicPr>
        <p:blipFill>
          <a:blip r:embed="rId4"/>
          <a:stretch>
            <a:fillRect/>
          </a:stretch>
        </p:blipFill>
        <p:spPr>
          <a:xfrm>
            <a:off x="1124744" y="5083225"/>
            <a:ext cx="4464496" cy="390748"/>
          </a:xfrm>
          <a:prstGeom prst="rect">
            <a:avLst/>
          </a:prstGeom>
        </p:spPr>
      </p:pic>
      <p:sp>
        <p:nvSpPr>
          <p:cNvPr id="7" name="TextBox 6">
            <a:extLst>
              <a:ext uri="{FF2B5EF4-FFF2-40B4-BE49-F238E27FC236}">
                <a16:creationId xmlns:a16="http://schemas.microsoft.com/office/drawing/2014/main" id="{E5B79797-C74F-FC1D-3327-F82210A34BC5}"/>
              </a:ext>
            </a:extLst>
          </p:cNvPr>
          <p:cNvSpPr txBox="1"/>
          <p:nvPr/>
        </p:nvSpPr>
        <p:spPr>
          <a:xfrm>
            <a:off x="3416424" y="2270243"/>
            <a:ext cx="3168352" cy="2677656"/>
          </a:xfrm>
          <a:prstGeom prst="rect">
            <a:avLst/>
          </a:prstGeom>
          <a:noFill/>
        </p:spPr>
        <p:txBody>
          <a:bodyPr wrap="square" rtlCol="0">
            <a:spAutoFit/>
          </a:bodyPr>
          <a:lstStyle/>
          <a:p>
            <a:r>
              <a:rPr lang="en-US" dirty="0">
                <a:solidFill>
                  <a:srgbClr val="FF0000"/>
                </a:solidFill>
              </a:rPr>
              <a:t>Requirements:18-24 years old, Monmouthshire Resident</a:t>
            </a:r>
          </a:p>
          <a:p>
            <a:r>
              <a:rPr lang="en-US" sz="1200" b="1" dirty="0">
                <a:solidFill>
                  <a:schemeClr val="bg2">
                    <a:lumMod val="50000"/>
                  </a:schemeClr>
                </a:solidFill>
              </a:rPr>
              <a:t>Are you organised, detail-driven, and passionate about people</a:t>
            </a:r>
            <a:r>
              <a:rPr lang="en-US" sz="1200" b="1">
                <a:solidFill>
                  <a:schemeClr val="bg2">
                    <a:lumMod val="50000"/>
                  </a:schemeClr>
                </a:solidFill>
              </a:rPr>
              <a:t>? </a:t>
            </a:r>
            <a:r>
              <a:rPr lang="en-US" sz="1200">
                <a:solidFill>
                  <a:schemeClr val="bg2">
                    <a:lumMod val="50000"/>
                  </a:schemeClr>
                </a:solidFill>
              </a:rPr>
              <a:t>We </a:t>
            </a:r>
            <a:r>
              <a:rPr lang="en-US" sz="1200" dirty="0">
                <a:solidFill>
                  <a:schemeClr val="bg2">
                    <a:lumMod val="50000"/>
                  </a:schemeClr>
                </a:solidFill>
              </a:rPr>
              <a:t>are seeking a HR Support Officer to deliver efficient support across our People Services function. You'll be the friendly first point of contact, advise on HR process, support recruitment, maintain systems, and ensure compliance with best practice and legislation.</a:t>
            </a:r>
          </a:p>
          <a:p>
            <a:r>
              <a:rPr lang="en-US" sz="1200" dirty="0">
                <a:solidFill>
                  <a:schemeClr val="bg2">
                    <a:lumMod val="50000"/>
                  </a:schemeClr>
                </a:solidFill>
              </a:rPr>
              <a:t>If you thrive in a fast-paced environment, enjoy problem solving, and want to make a real impact – </a:t>
            </a:r>
            <a:r>
              <a:rPr lang="en-US" sz="1200" b="1" dirty="0">
                <a:solidFill>
                  <a:schemeClr val="bg2">
                    <a:lumMod val="50000"/>
                  </a:schemeClr>
                </a:solidFill>
              </a:rPr>
              <a:t>this could the the role for you!</a:t>
            </a:r>
          </a:p>
        </p:txBody>
      </p:sp>
      <p:sp>
        <p:nvSpPr>
          <p:cNvPr id="2" name="TextBox 1">
            <a:extLst>
              <a:ext uri="{FF2B5EF4-FFF2-40B4-BE49-F238E27FC236}">
                <a16:creationId xmlns:a16="http://schemas.microsoft.com/office/drawing/2014/main" id="{4115886C-54E9-B030-8CD5-82CADA6F5155}"/>
              </a:ext>
            </a:extLst>
          </p:cNvPr>
          <p:cNvSpPr txBox="1"/>
          <p:nvPr/>
        </p:nvSpPr>
        <p:spPr>
          <a:xfrm>
            <a:off x="3356992" y="7363738"/>
            <a:ext cx="3206030" cy="1815882"/>
          </a:xfrm>
          <a:prstGeom prst="rect">
            <a:avLst/>
          </a:prstGeom>
          <a:solidFill>
            <a:srgbClr val="92D050"/>
          </a:solidFill>
        </p:spPr>
        <p:txBody>
          <a:bodyPr wrap="square" rtlCol="0">
            <a:spAutoFit/>
          </a:bodyPr>
          <a:lstStyle/>
          <a:p>
            <a:r>
              <a:rPr lang="en-GB" sz="1400" dirty="0">
                <a:solidFill>
                  <a:schemeClr val="bg1"/>
                </a:solidFill>
              </a:rPr>
              <a:t>WHAT WE CAN PROVIDE YOU WITH	</a:t>
            </a:r>
          </a:p>
          <a:p>
            <a:pPr marL="285750" indent="-285750">
              <a:buFont typeface="Arial" panose="020B0604020202020204" pitchFamily="34" charset="0"/>
              <a:buChar char="•"/>
            </a:pPr>
            <a:r>
              <a:rPr lang="en-GB" sz="1400" dirty="0">
                <a:solidFill>
                  <a:schemeClr val="bg1"/>
                </a:solidFill>
              </a:rPr>
              <a:t>A paid 6-week work experience placement</a:t>
            </a:r>
          </a:p>
          <a:p>
            <a:pPr marL="285750" indent="-285750">
              <a:buFont typeface="Arial" panose="020B0604020202020204" pitchFamily="34" charset="0"/>
              <a:buChar char="•"/>
            </a:pPr>
            <a:r>
              <a:rPr lang="en-GB" sz="1400" dirty="0">
                <a:solidFill>
                  <a:schemeClr val="bg1"/>
                </a:solidFill>
              </a:rPr>
              <a:t>Workplace skills</a:t>
            </a:r>
          </a:p>
          <a:p>
            <a:pPr marL="285750" indent="-285750">
              <a:buFont typeface="Arial" panose="020B0604020202020204" pitchFamily="34" charset="0"/>
              <a:buChar char="•"/>
            </a:pPr>
            <a:r>
              <a:rPr lang="en-GB" sz="1400" dirty="0">
                <a:solidFill>
                  <a:schemeClr val="bg1"/>
                </a:solidFill>
              </a:rPr>
              <a:t>Opportunities for professional development </a:t>
            </a:r>
          </a:p>
          <a:p>
            <a:pPr marL="285750" indent="-285750">
              <a:buFont typeface="Arial" panose="020B0604020202020204" pitchFamily="34" charset="0"/>
              <a:buChar char="•"/>
            </a:pPr>
            <a:endParaRPr lang="en-GB" sz="1400" dirty="0">
              <a:solidFill>
                <a:schemeClr val="bg1"/>
              </a:solidFill>
            </a:endParaRPr>
          </a:p>
          <a:p>
            <a:endParaRPr lang="en-GB" sz="1400" dirty="0">
              <a:solidFill>
                <a:schemeClr val="bg1"/>
              </a:solidFill>
            </a:endParaRPr>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F2C0FD4-8F00-4EC1-F96D-911640D6E311}"/>
                  </a:ext>
                </a:extLst>
              </p14:cNvPr>
              <p14:cNvContentPartPr/>
              <p14:nvPr/>
            </p14:nvContentPartPr>
            <p14:xfrm>
              <a:off x="257760" y="9529104"/>
              <a:ext cx="1077480" cy="169920"/>
            </p14:xfrm>
          </p:contentPart>
        </mc:Choice>
        <mc:Fallback xmlns="">
          <p:pic>
            <p:nvPicPr>
              <p:cNvPr id="5" name="Ink 4">
                <a:extLst>
                  <a:ext uri="{FF2B5EF4-FFF2-40B4-BE49-F238E27FC236}">
                    <a16:creationId xmlns:a16="http://schemas.microsoft.com/office/drawing/2014/main" id="{EF2C0FD4-8F00-4EC1-F96D-911640D6E311}"/>
                  </a:ext>
                </a:extLst>
              </p:cNvPr>
              <p:cNvPicPr/>
              <p:nvPr/>
            </p:nvPicPr>
            <p:blipFill>
              <a:blip r:embed="rId6"/>
              <a:stretch>
                <a:fillRect/>
              </a:stretch>
            </p:blipFill>
            <p:spPr>
              <a:xfrm>
                <a:off x="222120" y="9493104"/>
                <a:ext cx="11491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F7091A5-99B1-402F-72F5-6EB7DB0C7680}"/>
                  </a:ext>
                </a:extLst>
              </p14:cNvPr>
              <p14:cNvContentPartPr/>
              <p14:nvPr/>
            </p14:nvContentPartPr>
            <p14:xfrm>
              <a:off x="-2840760" y="1706664"/>
              <a:ext cx="360" cy="360"/>
            </p14:xfrm>
          </p:contentPart>
        </mc:Choice>
        <mc:Fallback xmlns="">
          <p:pic>
            <p:nvPicPr>
              <p:cNvPr id="9" name="Ink 8">
                <a:extLst>
                  <a:ext uri="{FF2B5EF4-FFF2-40B4-BE49-F238E27FC236}">
                    <a16:creationId xmlns:a16="http://schemas.microsoft.com/office/drawing/2014/main" id="{7F7091A5-99B1-402F-72F5-6EB7DB0C7680}"/>
                  </a:ext>
                </a:extLst>
              </p:cNvPr>
              <p:cNvPicPr/>
              <p:nvPr/>
            </p:nvPicPr>
            <p:blipFill>
              <a:blip r:embed="rId8"/>
              <a:stretch>
                <a:fillRect/>
              </a:stretch>
            </p:blipFill>
            <p:spPr>
              <a:xfrm>
                <a:off x="-2903400" y="164366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7F06DEC9-9B57-E2C7-B1C3-7FCE5C9F3391}"/>
                  </a:ext>
                </a:extLst>
              </p14:cNvPr>
              <p14:cNvContentPartPr/>
              <p14:nvPr/>
            </p14:nvContentPartPr>
            <p14:xfrm>
              <a:off x="251640" y="9558624"/>
              <a:ext cx="5094360" cy="208440"/>
            </p14:xfrm>
          </p:contentPart>
        </mc:Choice>
        <mc:Fallback xmlns="">
          <p:pic>
            <p:nvPicPr>
              <p:cNvPr id="12" name="Ink 11">
                <a:extLst>
                  <a:ext uri="{FF2B5EF4-FFF2-40B4-BE49-F238E27FC236}">
                    <a16:creationId xmlns:a16="http://schemas.microsoft.com/office/drawing/2014/main" id="{7F06DEC9-9B57-E2C7-B1C3-7FCE5C9F3391}"/>
                  </a:ext>
                </a:extLst>
              </p:cNvPr>
              <p:cNvPicPr/>
              <p:nvPr/>
            </p:nvPicPr>
            <p:blipFill>
              <a:blip r:embed="rId10"/>
              <a:stretch>
                <a:fillRect/>
              </a:stretch>
            </p:blipFill>
            <p:spPr>
              <a:xfrm>
                <a:off x="189000" y="9495624"/>
                <a:ext cx="52200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81AF9EF-E2BD-0440-9EDC-3CC4609CC84C}"/>
                  </a:ext>
                </a:extLst>
              </p14:cNvPr>
              <p14:cNvContentPartPr/>
              <p14:nvPr/>
            </p14:nvContentPartPr>
            <p14:xfrm>
              <a:off x="1596240" y="9520464"/>
              <a:ext cx="952560" cy="50760"/>
            </p14:xfrm>
          </p:contentPart>
        </mc:Choice>
        <mc:Fallback xmlns="">
          <p:pic>
            <p:nvPicPr>
              <p:cNvPr id="13" name="Ink 12">
                <a:extLst>
                  <a:ext uri="{FF2B5EF4-FFF2-40B4-BE49-F238E27FC236}">
                    <a16:creationId xmlns:a16="http://schemas.microsoft.com/office/drawing/2014/main" id="{381AF9EF-E2BD-0440-9EDC-3CC4609CC84C}"/>
                  </a:ext>
                </a:extLst>
              </p:cNvPr>
              <p:cNvPicPr/>
              <p:nvPr/>
            </p:nvPicPr>
            <p:blipFill>
              <a:blip r:embed="rId12"/>
              <a:stretch>
                <a:fillRect/>
              </a:stretch>
            </p:blipFill>
            <p:spPr>
              <a:xfrm>
                <a:off x="1533240" y="9457464"/>
                <a:ext cx="1078200" cy="176400"/>
              </a:xfrm>
              <a:prstGeom prst="rect">
                <a:avLst/>
              </a:prstGeom>
            </p:spPr>
          </p:pic>
        </mc:Fallback>
      </mc:AlternateContent>
    </p:spTree>
    <p:extLst>
      <p:ext uri="{BB962C8B-B14F-4D97-AF65-F5344CB8AC3E}">
        <p14:creationId xmlns:p14="http://schemas.microsoft.com/office/powerpoint/2010/main" val="179311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phone&#10;&#10;AI-generated content may be incorrect.">
            <a:extLst>
              <a:ext uri="{FF2B5EF4-FFF2-40B4-BE49-F238E27FC236}">
                <a16:creationId xmlns:a16="http://schemas.microsoft.com/office/drawing/2014/main" id="{F56689E6-C163-B27C-D7A2-6A5DD89415A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6932388" cy="9906000"/>
          </a:xfrm>
          <a:prstGeom prst="rect">
            <a:avLst/>
          </a:prstGeom>
        </p:spPr>
      </p:pic>
      <p:sp>
        <p:nvSpPr>
          <p:cNvPr id="6" name="TextBox 5">
            <a:extLst>
              <a:ext uri="{FF2B5EF4-FFF2-40B4-BE49-F238E27FC236}">
                <a16:creationId xmlns:a16="http://schemas.microsoft.com/office/drawing/2014/main" id="{AC2A0083-4AD9-7A6D-6192-075A0CB3E0D0}"/>
              </a:ext>
            </a:extLst>
          </p:cNvPr>
          <p:cNvSpPr txBox="1">
            <a:spLocks noGrp="1" noRot="1" noMove="1" noResize="1" noEditPoints="1" noAdjustHandles="1" noChangeArrowheads="1" noChangeShapeType="1"/>
          </p:cNvSpPr>
          <p:nvPr/>
        </p:nvSpPr>
        <p:spPr>
          <a:xfrm>
            <a:off x="351848" y="1280592"/>
            <a:ext cx="6228692" cy="6696744"/>
          </a:xfrm>
          <a:prstGeom prst="rect">
            <a:avLst/>
          </a:prstGeom>
          <a:noFill/>
        </p:spPr>
        <p:txBody>
          <a:bodyPr wrap="square" numCol="2" spcCol="216000" rtlCol="0">
            <a:normAutofit fontScale="92500" lnSpcReduction="10000"/>
          </a:bodyPr>
          <a:lstStyle/>
          <a:p>
            <a:pPr lvl="0" fontAlgn="base"/>
            <a:r>
              <a:rPr lang="en-GB" sz="1700" dirty="0">
                <a:solidFill>
                  <a:schemeClr val="bg2">
                    <a:lumMod val="50000"/>
                  </a:schemeClr>
                </a:solidFill>
              </a:rPr>
              <a:t>To provide support and guidance to colleagues, leaders and managers in relation to HR policies and ensure all are implemented and interpreted consistently across schools and corporate service areas.</a:t>
            </a:r>
          </a:p>
          <a:p>
            <a:r>
              <a:rPr lang="en-GB" sz="1700" dirty="0">
                <a:solidFill>
                  <a:schemeClr val="bg2">
                    <a:lumMod val="50000"/>
                  </a:schemeClr>
                </a:solidFill>
              </a:rPr>
              <a:t> </a:t>
            </a:r>
          </a:p>
          <a:p>
            <a:pPr lvl="0" fontAlgn="base"/>
            <a:r>
              <a:rPr lang="en-GB" sz="1700" dirty="0">
                <a:solidFill>
                  <a:schemeClr val="bg2">
                    <a:lumMod val="50000"/>
                  </a:schemeClr>
                </a:solidFill>
              </a:rPr>
              <a:t>To provide appropriate HR advice and administrative support to colleagues, leaders and managers, and to ensure that the interests of the Council and employees are protected and procedurally compliant in accordance with policies and legislation frameworks. </a:t>
            </a:r>
          </a:p>
          <a:p>
            <a:r>
              <a:rPr lang="en-GB" sz="1700" dirty="0">
                <a:solidFill>
                  <a:schemeClr val="bg2">
                    <a:lumMod val="50000"/>
                  </a:schemeClr>
                </a:solidFill>
              </a:rPr>
              <a:t> </a:t>
            </a:r>
          </a:p>
          <a:p>
            <a:pPr lvl="0" fontAlgn="base"/>
            <a:r>
              <a:rPr lang="en-GB" sz="1700" dirty="0">
                <a:solidFill>
                  <a:schemeClr val="bg2">
                    <a:lumMod val="50000"/>
                  </a:schemeClr>
                </a:solidFill>
              </a:rPr>
              <a:t>To be the initial point of contact for applicants, colleagues, leaders and managers for Disclosure and Barring Service (DBS) and Right to Work queries. </a:t>
            </a:r>
          </a:p>
          <a:p>
            <a:r>
              <a:rPr lang="en-GB" sz="1700" dirty="0">
                <a:solidFill>
                  <a:schemeClr val="bg2">
                    <a:lumMod val="50000"/>
                  </a:schemeClr>
                </a:solidFill>
              </a:rPr>
              <a:t> </a:t>
            </a:r>
          </a:p>
          <a:p>
            <a:pPr lvl="0" fontAlgn="base"/>
            <a:r>
              <a:rPr lang="en-GB" sz="1700" dirty="0">
                <a:solidFill>
                  <a:schemeClr val="bg2">
                    <a:lumMod val="50000"/>
                  </a:schemeClr>
                </a:solidFill>
              </a:rPr>
              <a:t>To review HR policies and procedures in line with the agreed strategy for policy development. </a:t>
            </a:r>
          </a:p>
          <a:p>
            <a:r>
              <a:rPr lang="en-GB" sz="1700" dirty="0">
                <a:solidFill>
                  <a:schemeClr val="bg2">
                    <a:lumMod val="50000"/>
                  </a:schemeClr>
                </a:solidFill>
              </a:rPr>
              <a:t> </a:t>
            </a:r>
          </a:p>
          <a:p>
            <a:pPr lvl="0" fontAlgn="base"/>
            <a:endParaRPr lang="en-GB" sz="1700" dirty="0">
              <a:solidFill>
                <a:schemeClr val="bg2">
                  <a:lumMod val="50000"/>
                </a:schemeClr>
              </a:solidFill>
            </a:endParaRPr>
          </a:p>
          <a:p>
            <a:pPr lvl="0" fontAlgn="base"/>
            <a:r>
              <a:rPr lang="en-GB" sz="1700" dirty="0">
                <a:solidFill>
                  <a:schemeClr val="bg2">
                    <a:lumMod val="50000"/>
                  </a:schemeClr>
                </a:solidFill>
              </a:rPr>
              <a:t>To prepare reports for Business Partners, outlining the factors, trends, influences and recommendations to support the HR programme of work through effective data analysis e.g. management of attendance.</a:t>
            </a:r>
          </a:p>
          <a:p>
            <a:r>
              <a:rPr lang="en-GB" sz="1700" dirty="0">
                <a:solidFill>
                  <a:schemeClr val="bg2">
                    <a:lumMod val="50000"/>
                  </a:schemeClr>
                </a:solidFill>
              </a:rPr>
              <a:t> </a:t>
            </a:r>
          </a:p>
          <a:p>
            <a:pPr lvl="0" fontAlgn="base"/>
            <a:r>
              <a:rPr lang="en-GB" sz="1700" dirty="0">
                <a:solidFill>
                  <a:schemeClr val="bg2">
                    <a:lumMod val="50000"/>
                  </a:schemeClr>
                </a:solidFill>
              </a:rPr>
              <a:t>To upload employee relations casework data into HR systems, improving effectiveness and management of casework deadlines, whilst maintaining data protection integrity. </a:t>
            </a:r>
          </a:p>
          <a:p>
            <a:r>
              <a:rPr lang="en-GB" sz="1700" dirty="0">
                <a:solidFill>
                  <a:schemeClr val="bg2">
                    <a:lumMod val="50000"/>
                  </a:schemeClr>
                </a:solidFill>
              </a:rPr>
              <a:t> </a:t>
            </a:r>
          </a:p>
          <a:p>
            <a:pPr lvl="0" fontAlgn="base"/>
            <a:r>
              <a:rPr lang="en-GB" sz="1700" dirty="0">
                <a:solidFill>
                  <a:schemeClr val="bg2">
                    <a:lumMod val="50000"/>
                  </a:schemeClr>
                </a:solidFill>
              </a:rPr>
              <a:t>To deliver training and workshops on HR and recruitment related topics. </a:t>
            </a:r>
          </a:p>
          <a:p>
            <a:r>
              <a:rPr lang="en-GB" sz="1700" dirty="0">
                <a:solidFill>
                  <a:schemeClr val="bg2">
                    <a:lumMod val="50000"/>
                  </a:schemeClr>
                </a:solidFill>
              </a:rPr>
              <a:t> </a:t>
            </a:r>
          </a:p>
          <a:p>
            <a:pPr lvl="0" fontAlgn="base"/>
            <a:r>
              <a:rPr lang="en-GB" sz="1700" dirty="0">
                <a:solidFill>
                  <a:schemeClr val="bg2">
                    <a:lumMod val="50000"/>
                  </a:schemeClr>
                </a:solidFill>
              </a:rPr>
              <a:t>To support the equality, diversity and inclusion agenda across the HR function, representing the service where appropriate. </a:t>
            </a:r>
          </a:p>
          <a:p>
            <a:r>
              <a:rPr lang="en-GB" sz="1700" dirty="0">
                <a:solidFill>
                  <a:schemeClr val="bg2">
                    <a:lumMod val="50000"/>
                  </a:schemeClr>
                </a:solidFill>
              </a:rPr>
              <a:t> </a:t>
            </a:r>
          </a:p>
          <a:p>
            <a:pPr lvl="0" fontAlgn="base"/>
            <a:r>
              <a:rPr lang="en-GB" sz="1700" dirty="0">
                <a:solidFill>
                  <a:schemeClr val="bg2">
                    <a:lumMod val="50000"/>
                  </a:schemeClr>
                </a:solidFill>
              </a:rPr>
              <a:t>To undertake HR projects, in accordance with the People Strategy, as required.</a:t>
            </a:r>
          </a:p>
        </p:txBody>
      </p:sp>
    </p:spTree>
    <p:extLst>
      <p:ext uri="{BB962C8B-B14F-4D97-AF65-F5344CB8AC3E}">
        <p14:creationId xmlns:p14="http://schemas.microsoft.com/office/powerpoint/2010/main" val="2948500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CC - Word" ma:contentTypeID="0x010100E583181B4ACE6A489EFBF8A71D16EFA400ABF3C731C5F6624C871D7B4B2CCDB7AD" ma:contentTypeVersion="2" ma:contentTypeDescription="" ma:contentTypeScope="" ma:versionID="28ec1be6a1d123ec911ed0980d90bdc9">
  <xsd:schema xmlns:xsd="http://www.w3.org/2001/XMLSchema" xmlns:xs="http://www.w3.org/2001/XMLSchema" xmlns:p="http://schemas.microsoft.com/office/2006/metadata/properties" xmlns:ns2="c40dd51c-0b93-41a3-8ce1-c0167702c6fe" targetNamespace="http://schemas.microsoft.com/office/2006/metadata/properties" ma:root="true" ma:fieldsID="7af8e185524802a62c274520b18d5e45" ns2:_="">
    <xsd:import namespace="c40dd51c-0b93-41a3-8ce1-c0167702c6fe"/>
    <xsd:element name="properties">
      <xsd:complexType>
        <xsd:sequence>
          <xsd:element name="documentManagement">
            <xsd:complexType>
              <xsd:all>
                <xsd:element ref="ns2:PII_x002f_Sensitivit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0dd51c-0b93-41a3-8ce1-c0167702c6fe" elementFormDefault="qualified">
    <xsd:import namespace="http://schemas.microsoft.com/office/2006/documentManagement/types"/>
    <xsd:import namespace="http://schemas.microsoft.com/office/infopath/2007/PartnerControls"/>
    <xsd:element name="PII_x002f_Sensitivity" ma:index="8" ma:displayName="PII/Sensitivity" ma:format="Dropdown" ma:internalName="PII_x002F_Sensitivity" ma:readOnly="false">
      <xsd:simpleType>
        <xsd:restriction base="dms:Choice">
          <xsd:enumeration value="None/Public"/>
          <xsd:enumeration value="Personal"/>
          <xsd:enumeration value="Special Category"/>
          <xsd:enumeration value="Commercially Sensit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945d2c57-1183-427d-a604-2e0ffdafb2d4" ContentTypeId="0x010100E583181B4ACE6A489EFBF8A71D16EFA4" PreviousValue="false" LastSyncTimeStamp="2023-08-31T09:39:40.74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II_x002f_Sensitivity xmlns="c40dd51c-0b93-41a3-8ce1-c0167702c6fe"/>
  </documentManagement>
</p:properties>
</file>

<file path=customXml/itemProps1.xml><?xml version="1.0" encoding="utf-8"?>
<ds:datastoreItem xmlns:ds="http://schemas.openxmlformats.org/officeDocument/2006/customXml" ds:itemID="{40D7777C-874E-460A-93DD-E97870B6D50D}"/>
</file>

<file path=customXml/itemProps2.xml><?xml version="1.0" encoding="utf-8"?>
<ds:datastoreItem xmlns:ds="http://schemas.openxmlformats.org/officeDocument/2006/customXml" ds:itemID="{6CE8D0D9-4DC7-401D-BF76-669C7F07DB11}"/>
</file>

<file path=customXml/itemProps3.xml><?xml version="1.0" encoding="utf-8"?>
<ds:datastoreItem xmlns:ds="http://schemas.openxmlformats.org/officeDocument/2006/customXml" ds:itemID="{E782ACC6-C266-46F6-BBB2-D51FB09C721F}"/>
</file>

<file path=customXml/itemProps4.xml><?xml version="1.0" encoding="utf-8"?>
<ds:datastoreItem xmlns:ds="http://schemas.openxmlformats.org/officeDocument/2006/customXml" ds:itemID="{ECEDE6A4-8AC4-4A47-96EE-C708B3A6861A}"/>
</file>

<file path=docProps/app.xml><?xml version="1.0" encoding="utf-8"?>
<Properties xmlns="http://schemas.openxmlformats.org/officeDocument/2006/extended-properties" xmlns:vt="http://schemas.openxmlformats.org/officeDocument/2006/docPropsVTypes">
  <Template>Office Theme</Template>
  <TotalTime>163</TotalTime>
  <Words>452</Words>
  <Application>Microsoft Office PowerPoint</Application>
  <PresentationFormat>A4 Paper (210x297 mm)</PresentationFormat>
  <Paragraphs>36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Aptos Display</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 - Communications</dc:creator>
  <cp:lastModifiedBy>Terry, Isobel</cp:lastModifiedBy>
  <cp:revision>14</cp:revision>
  <dcterms:created xsi:type="dcterms:W3CDTF">2026-02-03T12:27:32Z</dcterms:created>
  <dcterms:modified xsi:type="dcterms:W3CDTF">2026-05-14T18:55:38Z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0x010100E583181B4ACE6A489EFBF8A71D16EFA400ABF3C731C5F6624C871D7B4B2CCDB7AD</vt:lpwstr>
  </property>
</Properties>
</file>