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5"/>
  </p:sldMasterIdLst>
  <p:sldIdLst>
    <p:sldId id="256" r:id="rId6"/>
    <p:sldId id="257"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437CD-0997-42A8-344C-CD6647063233}" v="10" dt="2026-05-20T14:54:33.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p:restoredTop sz="94658"/>
  </p:normalViewPr>
  <p:slideViewPr>
    <p:cSldViewPr>
      <p:cViewPr varScale="1">
        <p:scale>
          <a:sx n="60" d="100"/>
          <a:sy n="60" d="100"/>
        </p:scale>
        <p:origin x="257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Isobel" userId="S::isobelterry@monmouthshire.gov.uk::a7c019c0-f81f-4b65-ba37-11a6757f2a16" providerId="AD" clId="Web-{3BE437CD-0997-42A8-344C-CD6647063233}"/>
    <pc:docChg chg="modSld">
      <pc:chgData name="Terry, Isobel" userId="S::isobelterry@monmouthshire.gov.uk::a7c019c0-f81f-4b65-ba37-11a6757f2a16" providerId="AD" clId="Web-{3BE437CD-0997-42A8-344C-CD6647063233}" dt="2026-05-20T14:54:33.693" v="4" actId="20577"/>
      <pc:docMkLst>
        <pc:docMk/>
      </pc:docMkLst>
      <pc:sldChg chg="modSp">
        <pc:chgData name="Terry, Isobel" userId="S::isobelterry@monmouthshire.gov.uk::a7c019c0-f81f-4b65-ba37-11a6757f2a16" providerId="AD" clId="Web-{3BE437CD-0997-42A8-344C-CD6647063233}" dt="2026-05-20T14:54:33.693" v="4" actId="20577"/>
        <pc:sldMkLst>
          <pc:docMk/>
          <pc:sldMk cId="1793117196" sldId="256"/>
        </pc:sldMkLst>
        <pc:spChg chg="mod">
          <ac:chgData name="Terry, Isobel" userId="S::isobelterry@monmouthshire.gov.uk::a7c019c0-f81f-4b65-ba37-11a6757f2a16" providerId="AD" clId="Web-{3BE437CD-0997-42A8-344C-CD6647063233}" dt="2026-05-20T14:54:33.693" v="4" actId="20577"/>
          <ac:spMkLst>
            <pc:docMk/>
            <pc:sldMk cId="1793117196" sldId="256"/>
            <ac:spMk id="4" creationId="{363739B2-0B92-34C6-1CEB-7A9C6048F86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8:16.692"/>
    </inkml:context>
    <inkml:brush xml:id="br0">
      <inkml:brushProperty name="width" value="0.2" units="cm"/>
      <inkml:brushProperty name="height" value="0.2" units="cm"/>
      <inkml:brushProperty name="color" value="#FFFFFF"/>
    </inkml:brush>
  </inkml:definitions>
  <inkml:trace contextRef="#ctx0" brushRef="#br0">2095 217 24575,'826'0'0,"-777"5"0,-48-5 0,1 1 0,0-1 0,-1 1 0,1-1 0,-1 1 0,1 0 0,-1-1 0,1 1 0,-1 0 0,1 0 0,1 2 0,-3-2 0,1-1 0,-1 1 0,0-1 0,1 1 0,-1 0 0,0-1 0,0 1 0,0-1 0,0 1 0,0-1 0,0 1 0,0 0 0,0-1 0,0 1 0,0 0 0,0-1 0,0 1 0,0-1 0,0 1 0,0 0 0,0-1 0,-1 1 0,1-1 0,0 1 0,0-1 0,-1 1 0,1-1 0,-1 1 0,1-1 0,0 1 0,-1-1 0,0 1 0,-1 2 0,-1-1 0,0 0 0,1 0 0,-1 0 0,0 0 0,0-1 0,0 1 0,0-1 0,0 0 0,0 1 0,-1-1 0,-4 0 0,-48 6 0,44-6 0,-263 29 0,-187 11 0,50-39 0,225-3 0,150-2 0,-1 0 0,1-3 0,1-1 0,-60-20 0,68 19 0,-204-40 0,122 28 0,8 1 0,-1 5 0,-183-3 0,-117 19 0,379 1 0,23-3 0,1 0 0,0 0 0,-1 0 0,1 0 0,0 0 0,-1 0 0,1 0 0,0 0 0,0 1 0,-1-1 0,1 0 0,0 0 0,0 0 0,-1 0 0,1 1 0,0-1 0,0 0 0,-1 0 0,1 1 0,0-1 0,0 0 0,0 0 0,0 1 0,-1-1 0,1 0 0,0 1 0,0-1 0,0 0 0,0 1 0,0-1 0,1 3 0,0-1 0,0 0 0,1 0 0,-1 0 0,1 0 0,-1 0 0,1 0 0,0 0 0,-1-1 0,4 3 0,10 10 0,5 8 0,0 0 0,19 30 0,-31-40 0,-1 1 0,0 0 0,-1 0 0,-1 0 0,0 1 0,5 20 0,-8-25 0,2 13 0,-2-20 0,-1-11 0,-2-38 0,3 1 0,1-1 0,3 1 0,14-58 0,5-28-1365,-20 92-5461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8:39.53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9:37.472"/>
    </inkml:context>
    <inkml:brush xml:id="br0">
      <inkml:brushProperty name="width" value="0.35" units="cm"/>
      <inkml:brushProperty name="height" value="0.35" units="cm"/>
      <inkml:brushProperty name="color" value="#FFFFFF"/>
    </inkml:brush>
  </inkml:definitions>
  <inkml:trace contextRef="#ctx0" brushRef="#br0">11492 0 24575,'87'4'0,"0"4"0,105 23 0,-93-13 0,181 34 0,267 36 0,-190-84 0,-271-6 0,-610 2 0,782-17 0,6 0 0,162 35 0,2 0 0,-420-18 0,1 0 0,-1 0 0,1-1 0,-1-1 0,11-2 0,-19 4 0,1 0 0,-1 0 0,1 0 0,-1 0 0,1 0 0,-1 0 0,1 0 0,-1 0 0,0 0 0,1 0 0,-1-1 0,1 1 0,-1 0 0,0 0 0,1-1 0,-1 1 0,0 0 0,1 0 0,-1-1 0,0 1 0,1 0 0,-1-1 0,0 1 0,0 0 0,1-1 0,-1 1 0,0-1 0,0 1 0,0 0 0,0-1 0,1 1 0,-1-1 0,0 1 0,0-1 0,0 1 0,0 0 0,0-1 0,0 1 0,0-1 0,0 1 0,0-1 0,0 1 0,-1-1 0,1 1 0,0 0 0,0-1 0,0 1 0,0-1 0,-1 1 0,1 0 0,0-1 0,0 1 0,-1 0 0,1-1 0,0 1 0,-1 0 0,1-1 0,0 1 0,-1 0 0,1 0 0,0-1 0,-1 1 0,1 0 0,-1 0 0,1 0 0,0 0 0,-1 0 0,1-1 0,-2 1 0,-32-14 0,-7 4 0,-1 2 0,-74-3 0,-93 8 0,145 3 0,-358 3 0,372-1 0,-72 13 0,-32 2 0,-134-3 0,-401 7 0,-587-22 0,1212-2 0,0-3 0,-83-19 0,-60-7 0,-204 27 0,225 8 0,-396-3 0,370-17 0,36 1 0,-283 16 0,230 16 0,-88 2 0,-96 0 0,21-1 0,291-11 0,-146 26 0,246-32 0,-357 40 0,243-30 0,-568 4 0,427-16 0,-485 2 0,431-22 0,208 12 0,-32-5 0,-98-6 0,34 4 0,-30 0 0,-1145 18 0,1279-6 0,-134-23 0,207 23 0,0 0 0,0-2 0,1 0 0,-31-17 0,27 13 0,0 0 0,-37-10 0,28 14 0,1 2 0,-1 1 0,-1 2 0,1 1 0,-42 4 0,-162 32 0,33 16 0,-129 17 0,310-64 0,15-4 0,0 1 0,0 1 0,0-1 0,0 1 0,0 1 0,0-1 0,0 1 0,1 1 0,-12 6 0,19-10 0,0 0 0,0 0 0,0 0 0,-1 0 0,1 0 0,0 1 0,0-1 0,0 0 0,-1 0 0,1 0 0,0 0 0,0 1 0,0-1 0,0 0 0,0 0 0,0 0 0,-1 1 0,1-1 0,0 0 0,0 0 0,0 0 0,0 1 0,0-1 0,0 0 0,0 0 0,0 1 0,0-1 0,0 0 0,0 0 0,0 0 0,0 1 0,0-1 0,0 0 0,0 0 0,0 1 0,0-1 0,0 0 0,1 0 0,-1 0 0,0 1 0,0-1 0,0 0 0,0 0 0,0 0 0,1 1 0,13 5 0,17-1 0,35-1 0,-1-2 0,75-7 0,-59-11 0,-61 10 0,2 2 0,25-3 0,326 4 0,-190 6 0,-31-5 0,170 4 0,-186 14 0,28 0 0,269 25 0,-248-19 0,345 51 0,-409-44 0,-81-17 0,69 9 0,264 46 0,-92-13 0,-204-43 0,132 2 0,-146-14 0,0-3 0,83-15 0,-71 9 0,1 4 0,140 6 0,-89 2 0,14-4 0,154 5 0,-125 11 0,57 3 0,248-13-1365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9:47.570"/>
    </inkml:context>
    <inkml:brush xml:id="br0">
      <inkml:brushProperty name="width" value="0.35" units="cm"/>
      <inkml:brushProperty name="height" value="0.35" units="cm"/>
      <inkml:brushProperty name="color" value="#FFFFFF"/>
    </inkml:brush>
  </inkml:definitions>
  <inkml:trace contextRef="#ctx0" brushRef="#br0">815 140 24575,'-711'0'0,"697"0"0,-32-2 0,43 2 0,1 0 0,-1-1 0,1 1 0,-1-1 0,1 0 0,-1 0 0,1 0 0,-1 0 0,1 0 0,0-1 0,0 1 0,0-1 0,0 1 0,-2-3 0,3 3 0,0 0 0,1 1 0,-1-1 0,1 0 0,-1 0 0,1 1 0,-1-1 0,1 0 0,0 0 0,-1 0 0,1 1 0,0-1 0,0 0 0,0 0 0,-1 0 0,1 0 0,0 0 0,0 0 0,0 1 0,0-1 0,1 0 0,-1 0 0,0 0 0,0 0 0,0 0 0,1 0 0,0-1 0,1 0 0,-1 0 0,0 0 0,1 0 0,-1 1 0,1-1 0,-1 1 0,1-1 0,0 1 0,2-2 0,4-1 0,-1 0 0,1 0 0,-1 1 0,15-5 0,15 0 0,0 2 0,73-3 0,79 10 0,-104 1 0,-61-1 0,22 0 0,0-1 0,82-13 0,-63 3 0,111-4 0,69 16 0,-88 0 0,1071-2-1365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19540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62545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32003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709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53772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1878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5B63BF9-DB54-3C46-A1A2-5CD021D18841}" type="datetimeFigureOut">
              <a:rPr lang="en-US" smtClean="0"/>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71080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5B63BF9-DB54-3C46-A1A2-5CD021D18841}" type="datetimeFigureOut">
              <a:rPr lang="en-US" smtClean="0"/>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60126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63BF9-DB54-3C46-A1A2-5CD021D18841}" type="datetimeFigureOut">
              <a:rPr lang="en-US" smtClean="0"/>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34115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5267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97294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5B63BF9-DB54-3C46-A1A2-5CD021D18841}" type="datetimeFigureOut">
              <a:rPr lang="en-US" smtClean="0"/>
              <a:t>5/20/2026</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CF0805CF-F6B2-264C-B2E9-AAA49D2056B9}" type="slidenum">
              <a:rPr lang="en-US" smtClean="0"/>
              <a:t>‹#›</a:t>
            </a:fld>
            <a:endParaRPr lang="en-US"/>
          </a:p>
        </p:txBody>
      </p:sp>
    </p:spTree>
    <p:extLst>
      <p:ext uri="{BB962C8B-B14F-4D97-AF65-F5344CB8AC3E}">
        <p14:creationId xmlns:p14="http://schemas.microsoft.com/office/powerpoint/2010/main" val="782951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nmouthshire.pagetiger.com/additional-information/additional-information" TargetMode="External"/><Relationship Id="rId7" Type="http://schemas.openxmlformats.org/officeDocument/2006/relationships/customXml" Target="../ink/ink2.xml"/><Relationship Id="rId12"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ue flyer&#10;&#10;AI-generated content may be incorrect.">
            <a:extLst>
              <a:ext uri="{FF2B5EF4-FFF2-40B4-BE49-F238E27FC236}">
                <a16:creationId xmlns:a16="http://schemas.microsoft.com/office/drawing/2014/main" id="{90C6AED6-DAD9-DB57-9106-8608A9DEA55B}"/>
              </a:ext>
            </a:extLst>
          </p:cNvPr>
          <p:cNvPicPr>
            <a:picLocks noGrp="1" noRot="1" noChangeAspect="1" noMove="1" noResize="1" noEditPoints="1" noAdjustHandles="1" noChangeArrowheads="1" noChangeShapeType="1" noCrop="1"/>
          </p:cNvPicPr>
          <p:nvPr/>
        </p:nvPicPr>
        <p:blipFill>
          <a:blip r:embed="rId2"/>
          <a:stretch>
            <a:fillRect/>
          </a:stretch>
        </p:blipFill>
        <p:spPr>
          <a:xfrm>
            <a:off x="-1" y="0"/>
            <a:ext cx="7008406" cy="9906000"/>
          </a:xfrm>
          <a:prstGeom prst="rect">
            <a:avLst/>
          </a:prstGeom>
        </p:spPr>
      </p:pic>
      <p:sp>
        <p:nvSpPr>
          <p:cNvPr id="4" name="TextBox 3">
            <a:extLst>
              <a:ext uri="{FF2B5EF4-FFF2-40B4-BE49-F238E27FC236}">
                <a16:creationId xmlns:a16="http://schemas.microsoft.com/office/drawing/2014/main" id="{363739B2-0B92-34C6-1CEB-7A9C6048F864}"/>
              </a:ext>
            </a:extLst>
          </p:cNvPr>
          <p:cNvSpPr txBox="1">
            <a:spLocks noGrp="1" noRot="1" noMove="1" noResize="1" noEditPoints="1" noAdjustHandles="1" noChangeArrowheads="1" noChangeShapeType="1"/>
          </p:cNvSpPr>
          <p:nvPr/>
        </p:nvSpPr>
        <p:spPr>
          <a:xfrm>
            <a:off x="439278" y="2429261"/>
            <a:ext cx="2581154" cy="2687915"/>
          </a:xfrm>
          <a:prstGeom prst="rect">
            <a:avLst/>
          </a:prstGeom>
          <a:noFill/>
        </p:spPr>
        <p:txBody>
          <a:bodyPr wrap="square" lIns="91440" tIns="45720" rIns="91440" bIns="45720" rtlCol="0" anchor="t">
            <a:spAutoFit/>
          </a:bodyPr>
          <a:lstStyle/>
          <a:p>
            <a:pPr>
              <a:spcAft>
                <a:spcPts val="800"/>
              </a:spcAft>
            </a:pPr>
            <a:r>
              <a:rPr lang="en-US" b="1" dirty="0">
                <a:solidFill>
                  <a:schemeClr val="tx1">
                    <a:lumMod val="50000"/>
                    <a:lumOff val="50000"/>
                  </a:schemeClr>
                </a:solidFill>
                <a:latin typeface="Aptos" panose="020B0004020202020204" pitchFamily="34" charset="0"/>
              </a:rPr>
              <a:t>Creative Media &amp; Engagement Placement</a:t>
            </a:r>
            <a:endParaRPr lang="en-US" sz="1200" b="1" dirty="0">
              <a:solidFill>
                <a:schemeClr val="tx1">
                  <a:lumMod val="50000"/>
                  <a:lumOff val="50000"/>
                </a:schemeClr>
              </a:solidFill>
              <a:latin typeface="Aptos" panose="020B0004020202020204" pitchFamily="34" charset="0"/>
            </a:endParaRPr>
          </a:p>
          <a:p>
            <a:r>
              <a:rPr lang="en-US" sz="1200" b="1" dirty="0">
                <a:solidFill>
                  <a:schemeClr val="tx1">
                    <a:lumMod val="50000"/>
                    <a:lumOff val="50000"/>
                  </a:schemeClr>
                </a:solidFill>
                <a:latin typeface="Aptos"/>
              </a:rPr>
              <a:t>LOCATION: </a:t>
            </a:r>
            <a:r>
              <a:rPr lang="en-US" sz="1200" b="1" dirty="0" err="1">
                <a:solidFill>
                  <a:schemeClr val="tx1">
                    <a:lumMod val="50000"/>
                    <a:lumOff val="50000"/>
                  </a:schemeClr>
                </a:solidFill>
                <a:latin typeface="Aptos"/>
              </a:rPr>
              <a:t>Usk</a:t>
            </a:r>
            <a:r>
              <a:rPr lang="en-US" sz="1200" b="1" dirty="0">
                <a:solidFill>
                  <a:schemeClr val="tx1">
                    <a:lumMod val="50000"/>
                    <a:lumOff val="50000"/>
                  </a:schemeClr>
                </a:solidFill>
                <a:latin typeface="Aptos"/>
              </a:rPr>
              <a:t> &amp; Pan-Monmouthshire  </a:t>
            </a:r>
            <a:endParaRPr lang="en-GB" sz="1200" dirty="0">
              <a:solidFill>
                <a:schemeClr val="tx1">
                  <a:lumMod val="50000"/>
                  <a:lumOff val="50000"/>
                </a:schemeClr>
              </a:solidFill>
              <a:latin typeface="Aptos"/>
            </a:endParaRPr>
          </a:p>
          <a:p>
            <a:r>
              <a:rPr lang="en-US" sz="1200" b="1">
                <a:solidFill>
                  <a:schemeClr val="tx1">
                    <a:lumMod val="50000"/>
                    <a:lumOff val="50000"/>
                  </a:schemeClr>
                </a:solidFill>
                <a:latin typeface="Aptos"/>
              </a:rPr>
              <a:t>SALARY: Real living wage</a:t>
            </a:r>
          </a:p>
          <a:p>
            <a:r>
              <a:rPr lang="en-US" sz="1200" b="1" dirty="0">
                <a:solidFill>
                  <a:schemeClr val="tx1">
                    <a:lumMod val="50000"/>
                    <a:lumOff val="50000"/>
                  </a:schemeClr>
                </a:solidFill>
                <a:latin typeface="Aptos" panose="020B0004020202020204" pitchFamily="34" charset="0"/>
              </a:rPr>
              <a:t>HOURS: 22.2 hours per week</a:t>
            </a:r>
          </a:p>
          <a:p>
            <a:r>
              <a:rPr lang="en-US" sz="1200" b="1" dirty="0">
                <a:solidFill>
                  <a:schemeClr val="tx1">
                    <a:lumMod val="50000"/>
                    <a:lumOff val="50000"/>
                  </a:schemeClr>
                </a:solidFill>
                <a:latin typeface="Aptos"/>
              </a:rPr>
              <a:t>CONTRACT: 6 weeks, commencing 20</a:t>
            </a:r>
            <a:r>
              <a:rPr lang="en-US" sz="1200" b="1" baseline="30000" dirty="0">
                <a:solidFill>
                  <a:schemeClr val="tx1">
                    <a:lumMod val="50000"/>
                    <a:lumOff val="50000"/>
                  </a:schemeClr>
                </a:solidFill>
                <a:latin typeface="Aptos"/>
              </a:rPr>
              <a:t>th</a:t>
            </a:r>
            <a:r>
              <a:rPr lang="en-US" sz="1200" b="1" dirty="0">
                <a:solidFill>
                  <a:schemeClr val="tx1">
                    <a:lumMod val="50000"/>
                    <a:lumOff val="50000"/>
                  </a:schemeClr>
                </a:solidFill>
                <a:latin typeface="Aptos"/>
              </a:rPr>
              <a:t> July 2026</a:t>
            </a:r>
          </a:p>
          <a:p>
            <a:r>
              <a:rPr lang="en-US" sz="1200" b="1" dirty="0">
                <a:solidFill>
                  <a:schemeClr val="tx1">
                    <a:lumMod val="50000"/>
                    <a:lumOff val="50000"/>
                  </a:schemeClr>
                </a:solidFill>
                <a:latin typeface="Aptos" panose="020B0004020202020204" pitchFamily="34" charset="0"/>
              </a:rPr>
              <a:t>WORK PATTERN: To be decided with hiring manager</a:t>
            </a:r>
            <a:endParaRPr lang="en-US" sz="1200" dirty="0">
              <a:solidFill>
                <a:schemeClr val="tx1">
                  <a:lumMod val="50000"/>
                  <a:lumOff val="50000"/>
                </a:schemeClr>
              </a:solidFill>
              <a:latin typeface="Aptos" panose="020B0004020202020204" pitchFamily="34" charset="0"/>
            </a:endParaRPr>
          </a:p>
          <a:p>
            <a:r>
              <a:rPr lang="en-US" sz="1200" b="1" dirty="0">
                <a:solidFill>
                  <a:schemeClr val="tx1">
                    <a:lumMod val="50000"/>
                    <a:lumOff val="50000"/>
                  </a:schemeClr>
                </a:solidFill>
                <a:latin typeface="Aptos" panose="020B0004020202020204" pitchFamily="34" charset="0"/>
              </a:rPr>
              <a:t>DBS CHECK: None</a:t>
            </a:r>
            <a:endParaRPr lang="en-GB" sz="1200" dirty="0">
              <a:solidFill>
                <a:schemeClr val="tx1">
                  <a:lumMod val="50000"/>
                  <a:lumOff val="50000"/>
                </a:schemeClr>
              </a:solidFill>
              <a:latin typeface="Aptos" panose="020B0004020202020204" pitchFamily="34" charset="0"/>
            </a:endParaRPr>
          </a:p>
        </p:txBody>
      </p:sp>
      <p:sp>
        <p:nvSpPr>
          <p:cNvPr id="6" name="TextBox 5">
            <a:extLst>
              <a:ext uri="{FF2B5EF4-FFF2-40B4-BE49-F238E27FC236}">
                <a16:creationId xmlns:a16="http://schemas.microsoft.com/office/drawing/2014/main" id="{3FAB6D80-B916-16FB-8621-247CADBE14DB}"/>
              </a:ext>
            </a:extLst>
          </p:cNvPr>
          <p:cNvSpPr txBox="1">
            <a:spLocks noGrp="1" noRot="1" noMove="1" noResize="1" noEditPoints="1" noAdjustHandles="1" noChangeArrowheads="1" noChangeShapeType="1"/>
          </p:cNvSpPr>
          <p:nvPr/>
        </p:nvSpPr>
        <p:spPr>
          <a:xfrm>
            <a:off x="441278" y="5601072"/>
            <a:ext cx="2581154" cy="3795911"/>
          </a:xfrm>
          <a:prstGeom prst="rect">
            <a:avLst/>
          </a:prstGeom>
          <a:noFill/>
        </p:spPr>
        <p:txBody>
          <a:bodyPr wrap="square" rtlCol="0">
            <a:spAutoFit/>
          </a:bodyPr>
          <a:lstStyle/>
          <a:p>
            <a:pPr>
              <a:spcAft>
                <a:spcPts val="800"/>
              </a:spcAft>
            </a:pPr>
            <a:r>
              <a:rPr lang="en-GB" sz="1200" b="1" dirty="0">
                <a:solidFill>
                  <a:schemeClr val="tx1">
                    <a:lumMod val="50000"/>
                    <a:lumOff val="50000"/>
                  </a:schemeClr>
                </a:solidFill>
              </a:rPr>
              <a:t>Who are we?</a:t>
            </a:r>
            <a:endParaRPr lang="en-US" sz="1000" dirty="0">
              <a:solidFill>
                <a:schemeClr val="tx1">
                  <a:lumMod val="50000"/>
                  <a:lumOff val="50000"/>
                </a:schemeClr>
              </a:solidFill>
            </a:endParaRPr>
          </a:p>
          <a:p>
            <a:endParaRPr lang="en-US" sz="1000" dirty="0">
              <a:solidFill>
                <a:schemeClr val="tx1">
                  <a:lumMod val="50000"/>
                  <a:lumOff val="50000"/>
                </a:schemeClr>
              </a:solidFill>
            </a:endParaRPr>
          </a:p>
          <a:p>
            <a:r>
              <a:rPr lang="en-GB" sz="1200" dirty="0"/>
              <a:t>We aim to support children, young people and adults to engage in education, training and employment. We will provide the opportunity to gain new skills, retrain, upskill and achieve the right qualifications for future career aspirations. We will work with our most vulnerable offering appropriate inventions for a safe, prosperous and healthy life. We aim to work with our local businesses, employers and communities on a local and regional basis providing innovative pathways to succeed.  </a:t>
            </a:r>
            <a:endParaRPr lang="en-GB" sz="1000" dirty="0">
              <a:solidFill>
                <a:schemeClr val="tx1">
                  <a:lumMod val="50000"/>
                  <a:lumOff val="50000"/>
                </a:schemeClr>
              </a:solidFill>
            </a:endParaRPr>
          </a:p>
          <a:p>
            <a:endParaRPr lang="en-US" sz="1000" dirty="0"/>
          </a:p>
          <a:p>
            <a:endParaRPr lang="en-US" sz="1000" dirty="0"/>
          </a:p>
        </p:txBody>
      </p:sp>
      <p:pic>
        <p:nvPicPr>
          <p:cNvPr id="10" name="Picture 9">
            <a:hlinkClick r:id="rId3" tooltip="Click here"/>
            <a:extLst>
              <a:ext uri="{FF2B5EF4-FFF2-40B4-BE49-F238E27FC236}">
                <a16:creationId xmlns:a16="http://schemas.microsoft.com/office/drawing/2014/main" id="{5BF73183-02D2-CD79-1585-F1FDC0DB4510}"/>
              </a:ext>
            </a:extLst>
          </p:cNvPr>
          <p:cNvPicPr>
            <a:picLocks noGrp="1" noRot="1" noChangeAspect="1" noMove="1" noResize="1" noEditPoints="1" noAdjustHandles="1" noChangeArrowheads="1" noChangeShapeType="1" noCrop="1"/>
          </p:cNvPicPr>
          <p:nvPr/>
        </p:nvPicPr>
        <p:blipFill>
          <a:blip r:embed="rId4"/>
          <a:stretch>
            <a:fillRect/>
          </a:stretch>
        </p:blipFill>
        <p:spPr>
          <a:xfrm>
            <a:off x="1124744" y="5083225"/>
            <a:ext cx="4464496" cy="390748"/>
          </a:xfrm>
          <a:prstGeom prst="rect">
            <a:avLst/>
          </a:prstGeom>
        </p:spPr>
      </p:pic>
      <p:sp>
        <p:nvSpPr>
          <p:cNvPr id="7" name="TextBox 6">
            <a:extLst>
              <a:ext uri="{FF2B5EF4-FFF2-40B4-BE49-F238E27FC236}">
                <a16:creationId xmlns:a16="http://schemas.microsoft.com/office/drawing/2014/main" id="{E5B79797-C74F-FC1D-3327-F82210A34BC5}"/>
              </a:ext>
            </a:extLst>
          </p:cNvPr>
          <p:cNvSpPr txBox="1"/>
          <p:nvPr/>
        </p:nvSpPr>
        <p:spPr>
          <a:xfrm>
            <a:off x="3394670" y="2429261"/>
            <a:ext cx="3168352" cy="2631490"/>
          </a:xfrm>
          <a:prstGeom prst="rect">
            <a:avLst/>
          </a:prstGeom>
          <a:noFill/>
        </p:spPr>
        <p:txBody>
          <a:bodyPr wrap="square" rtlCol="0">
            <a:spAutoFit/>
          </a:bodyPr>
          <a:lstStyle/>
          <a:p>
            <a:r>
              <a:rPr lang="en-US" sz="1100" dirty="0">
                <a:solidFill>
                  <a:srgbClr val="FF0000"/>
                </a:solidFill>
              </a:rPr>
              <a:t>Requirements:18-24 years old, Monmouthshire Resident</a:t>
            </a:r>
          </a:p>
          <a:p>
            <a:r>
              <a:rPr lang="en-GB" sz="1100" dirty="0"/>
              <a:t>Within the Economy, Employment &amp; Skills team at Monmouthshire County Council you will be given the opportunity to understand how the team engage with local businesses and support residents into employment. You’ll be able to get involved in both back-office functions such as digital communications and business administration to customer facing business engagement and employability programmes. * A team of varied professionals whose roles are to support individuals to build skills and confidence will be on-hand to provide a meaningful work experience week. </a:t>
            </a:r>
            <a:endParaRPr lang="en-US" sz="1100" dirty="0">
              <a:solidFill>
                <a:schemeClr val="tx1">
                  <a:lumMod val="50000"/>
                  <a:lumOff val="50000"/>
                </a:schemeClr>
              </a:solidFill>
            </a:endParaRPr>
          </a:p>
        </p:txBody>
      </p:sp>
      <p:sp>
        <p:nvSpPr>
          <p:cNvPr id="2" name="TextBox 1">
            <a:extLst>
              <a:ext uri="{FF2B5EF4-FFF2-40B4-BE49-F238E27FC236}">
                <a16:creationId xmlns:a16="http://schemas.microsoft.com/office/drawing/2014/main" id="{4115886C-54E9-B030-8CD5-82CADA6F5155}"/>
              </a:ext>
            </a:extLst>
          </p:cNvPr>
          <p:cNvSpPr txBox="1"/>
          <p:nvPr/>
        </p:nvSpPr>
        <p:spPr>
          <a:xfrm>
            <a:off x="3356992" y="7363738"/>
            <a:ext cx="3206030" cy="1815882"/>
          </a:xfrm>
          <a:prstGeom prst="rect">
            <a:avLst/>
          </a:prstGeom>
          <a:solidFill>
            <a:srgbClr val="92D050"/>
          </a:solidFill>
        </p:spPr>
        <p:txBody>
          <a:bodyPr wrap="square" rtlCol="0">
            <a:spAutoFit/>
          </a:bodyPr>
          <a:lstStyle/>
          <a:p>
            <a:r>
              <a:rPr lang="en-GB" sz="1400" dirty="0">
                <a:solidFill>
                  <a:schemeClr val="bg1"/>
                </a:solidFill>
              </a:rPr>
              <a:t>WHAT WE CAN PROVIDE YOU WITH	</a:t>
            </a:r>
          </a:p>
          <a:p>
            <a:pPr marL="285750" indent="-285750">
              <a:buFont typeface="Arial" panose="020B0604020202020204" pitchFamily="34" charset="0"/>
              <a:buChar char="•"/>
            </a:pPr>
            <a:r>
              <a:rPr lang="en-GB" sz="1400" dirty="0">
                <a:solidFill>
                  <a:schemeClr val="bg1"/>
                </a:solidFill>
              </a:rPr>
              <a:t>A paid 6-week work experience placement</a:t>
            </a:r>
          </a:p>
          <a:p>
            <a:pPr marL="285750" indent="-285750">
              <a:buFont typeface="Arial" panose="020B0604020202020204" pitchFamily="34" charset="0"/>
              <a:buChar char="•"/>
            </a:pPr>
            <a:r>
              <a:rPr lang="en-GB" sz="1400" dirty="0">
                <a:solidFill>
                  <a:schemeClr val="bg1"/>
                </a:solidFill>
              </a:rPr>
              <a:t>Workplace skills</a:t>
            </a:r>
          </a:p>
          <a:p>
            <a:pPr marL="285750" indent="-285750">
              <a:buFont typeface="Arial" panose="020B0604020202020204" pitchFamily="34" charset="0"/>
              <a:buChar char="•"/>
            </a:pPr>
            <a:r>
              <a:rPr lang="en-GB" sz="1400" dirty="0">
                <a:solidFill>
                  <a:schemeClr val="bg1"/>
                </a:solidFill>
              </a:rPr>
              <a:t>Opportunities for professional development </a:t>
            </a:r>
          </a:p>
          <a:p>
            <a:pPr marL="285750" indent="-285750">
              <a:buFont typeface="Arial" panose="020B0604020202020204" pitchFamily="34" charset="0"/>
              <a:buChar char="•"/>
            </a:pPr>
            <a:endParaRPr lang="en-GB" sz="1400" dirty="0">
              <a:solidFill>
                <a:schemeClr val="bg1"/>
              </a:solidFill>
            </a:endParaRPr>
          </a:p>
          <a:p>
            <a:endParaRPr lang="en-GB" sz="1400" dirty="0">
              <a:solidFill>
                <a:schemeClr val="bg1"/>
              </a:solidFill>
            </a:endParaRP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F2C0FD4-8F00-4EC1-F96D-911640D6E311}"/>
                  </a:ext>
                </a:extLst>
              </p14:cNvPr>
              <p14:cNvContentPartPr/>
              <p14:nvPr/>
            </p14:nvContentPartPr>
            <p14:xfrm>
              <a:off x="257760" y="9529104"/>
              <a:ext cx="1077480" cy="169920"/>
            </p14:xfrm>
          </p:contentPart>
        </mc:Choice>
        <mc:Fallback xmlns="">
          <p:pic>
            <p:nvPicPr>
              <p:cNvPr id="5" name="Ink 4">
                <a:extLst>
                  <a:ext uri="{FF2B5EF4-FFF2-40B4-BE49-F238E27FC236}">
                    <a16:creationId xmlns:a16="http://schemas.microsoft.com/office/drawing/2014/main" id="{EF2C0FD4-8F00-4EC1-F96D-911640D6E311}"/>
                  </a:ext>
                </a:extLst>
              </p:cNvPr>
              <p:cNvPicPr/>
              <p:nvPr/>
            </p:nvPicPr>
            <p:blipFill>
              <a:blip r:embed="rId6"/>
              <a:stretch>
                <a:fillRect/>
              </a:stretch>
            </p:blipFill>
            <p:spPr>
              <a:xfrm>
                <a:off x="222120" y="9493104"/>
                <a:ext cx="11491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F7091A5-99B1-402F-72F5-6EB7DB0C7680}"/>
                  </a:ext>
                </a:extLst>
              </p14:cNvPr>
              <p14:cNvContentPartPr/>
              <p14:nvPr/>
            </p14:nvContentPartPr>
            <p14:xfrm>
              <a:off x="-2840760" y="1706664"/>
              <a:ext cx="360" cy="360"/>
            </p14:xfrm>
          </p:contentPart>
        </mc:Choice>
        <mc:Fallback xmlns="">
          <p:pic>
            <p:nvPicPr>
              <p:cNvPr id="9" name="Ink 8">
                <a:extLst>
                  <a:ext uri="{FF2B5EF4-FFF2-40B4-BE49-F238E27FC236}">
                    <a16:creationId xmlns:a16="http://schemas.microsoft.com/office/drawing/2014/main" id="{7F7091A5-99B1-402F-72F5-6EB7DB0C7680}"/>
                  </a:ext>
                </a:extLst>
              </p:cNvPr>
              <p:cNvPicPr/>
              <p:nvPr/>
            </p:nvPicPr>
            <p:blipFill>
              <a:blip r:embed="rId8"/>
              <a:stretch>
                <a:fillRect/>
              </a:stretch>
            </p:blipFill>
            <p:spPr>
              <a:xfrm>
                <a:off x="-2903400" y="164366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7F06DEC9-9B57-E2C7-B1C3-7FCE5C9F3391}"/>
                  </a:ext>
                </a:extLst>
              </p14:cNvPr>
              <p14:cNvContentPartPr/>
              <p14:nvPr/>
            </p14:nvContentPartPr>
            <p14:xfrm>
              <a:off x="251640" y="9558624"/>
              <a:ext cx="5094360" cy="208440"/>
            </p14:xfrm>
          </p:contentPart>
        </mc:Choice>
        <mc:Fallback xmlns="">
          <p:pic>
            <p:nvPicPr>
              <p:cNvPr id="12" name="Ink 11">
                <a:extLst>
                  <a:ext uri="{FF2B5EF4-FFF2-40B4-BE49-F238E27FC236}">
                    <a16:creationId xmlns:a16="http://schemas.microsoft.com/office/drawing/2014/main" id="{7F06DEC9-9B57-E2C7-B1C3-7FCE5C9F3391}"/>
                  </a:ext>
                </a:extLst>
              </p:cNvPr>
              <p:cNvPicPr/>
              <p:nvPr/>
            </p:nvPicPr>
            <p:blipFill>
              <a:blip r:embed="rId10"/>
              <a:stretch>
                <a:fillRect/>
              </a:stretch>
            </p:blipFill>
            <p:spPr>
              <a:xfrm>
                <a:off x="189000" y="9495624"/>
                <a:ext cx="5220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81AF9EF-E2BD-0440-9EDC-3CC4609CC84C}"/>
                  </a:ext>
                </a:extLst>
              </p14:cNvPr>
              <p14:cNvContentPartPr/>
              <p14:nvPr/>
            </p14:nvContentPartPr>
            <p14:xfrm>
              <a:off x="1596240" y="9520464"/>
              <a:ext cx="952560" cy="50760"/>
            </p14:xfrm>
          </p:contentPart>
        </mc:Choice>
        <mc:Fallback xmlns="">
          <p:pic>
            <p:nvPicPr>
              <p:cNvPr id="13" name="Ink 12">
                <a:extLst>
                  <a:ext uri="{FF2B5EF4-FFF2-40B4-BE49-F238E27FC236}">
                    <a16:creationId xmlns:a16="http://schemas.microsoft.com/office/drawing/2014/main" id="{381AF9EF-E2BD-0440-9EDC-3CC4609CC84C}"/>
                  </a:ext>
                </a:extLst>
              </p:cNvPr>
              <p:cNvPicPr/>
              <p:nvPr/>
            </p:nvPicPr>
            <p:blipFill>
              <a:blip r:embed="rId12"/>
              <a:stretch>
                <a:fillRect/>
              </a:stretch>
            </p:blipFill>
            <p:spPr>
              <a:xfrm>
                <a:off x="1533240" y="9457464"/>
                <a:ext cx="1078200" cy="176400"/>
              </a:xfrm>
              <a:prstGeom prst="rect">
                <a:avLst/>
              </a:prstGeom>
            </p:spPr>
          </p:pic>
        </mc:Fallback>
      </mc:AlternateContent>
    </p:spTree>
    <p:extLst>
      <p:ext uri="{BB962C8B-B14F-4D97-AF65-F5344CB8AC3E}">
        <p14:creationId xmlns:p14="http://schemas.microsoft.com/office/powerpoint/2010/main" val="179311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AI-generated content may be incorrect.">
            <a:extLst>
              <a:ext uri="{FF2B5EF4-FFF2-40B4-BE49-F238E27FC236}">
                <a16:creationId xmlns:a16="http://schemas.microsoft.com/office/drawing/2014/main" id="{F56689E6-C163-B27C-D7A2-6A5DD89415A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6932388" cy="9906000"/>
          </a:xfrm>
          <a:prstGeom prst="rect">
            <a:avLst/>
          </a:prstGeom>
        </p:spPr>
      </p:pic>
      <p:sp>
        <p:nvSpPr>
          <p:cNvPr id="6" name="TextBox 5">
            <a:extLst>
              <a:ext uri="{FF2B5EF4-FFF2-40B4-BE49-F238E27FC236}">
                <a16:creationId xmlns:a16="http://schemas.microsoft.com/office/drawing/2014/main" id="{AC2A0083-4AD9-7A6D-6192-075A0CB3E0D0}"/>
              </a:ext>
            </a:extLst>
          </p:cNvPr>
          <p:cNvSpPr txBox="1">
            <a:spLocks noGrp="1" noRot="1" noMove="1" noResize="1" noEditPoints="1" noAdjustHandles="1" noChangeArrowheads="1" noChangeShapeType="1"/>
          </p:cNvSpPr>
          <p:nvPr/>
        </p:nvSpPr>
        <p:spPr>
          <a:xfrm>
            <a:off x="351848" y="1280592"/>
            <a:ext cx="6228692" cy="6696744"/>
          </a:xfrm>
          <a:prstGeom prst="rect">
            <a:avLst/>
          </a:prstGeom>
          <a:noFill/>
        </p:spPr>
        <p:txBody>
          <a:bodyPr wrap="square" lIns="91440" tIns="45720" rIns="91440" bIns="45720" numCol="2" spcCol="216000" rtlCol="0" anchor="t">
            <a:normAutofit fontScale="92500" lnSpcReduction="20000"/>
          </a:bodyPr>
          <a:lstStyle/>
          <a:p>
            <a:pPr marL="171450" lvl="0" indent="-171450">
              <a:lnSpc>
                <a:spcPts val="1340"/>
              </a:lnSpc>
              <a:buFont typeface="Arial" panose="020B0604020202020204" pitchFamily="34" charset="0"/>
              <a:buChar char="•"/>
            </a:pPr>
            <a:endParaRPr lang="en-GB" sz="1200" dirty="0">
              <a:solidFill>
                <a:schemeClr val="tx1">
                  <a:lumMod val="50000"/>
                  <a:lumOff val="50000"/>
                </a:schemeClr>
              </a:solidFill>
            </a:endParaRPr>
          </a:p>
          <a:p>
            <a:pPr fontAlgn="base"/>
            <a:r>
              <a:rPr lang="en-GB" dirty="0"/>
              <a:t>To create content that regularly updates social media channels to enhance our digital outreach using appropriate software. </a:t>
            </a:r>
          </a:p>
          <a:p>
            <a:pPr fontAlgn="base"/>
            <a:r>
              <a:rPr lang="en-GB" dirty="0"/>
              <a:t> </a:t>
            </a:r>
          </a:p>
          <a:p>
            <a:pPr fontAlgn="base"/>
            <a:r>
              <a:rPr lang="en-GB" dirty="0"/>
              <a:t>To support in the preparation of physical marketing material and information for networking events. </a:t>
            </a:r>
          </a:p>
          <a:p>
            <a:pPr fontAlgn="base"/>
            <a:r>
              <a:rPr lang="en-GB" dirty="0"/>
              <a:t> </a:t>
            </a:r>
          </a:p>
          <a:p>
            <a:pPr fontAlgn="base"/>
            <a:r>
              <a:rPr lang="en-GB" dirty="0"/>
              <a:t>To update the Employment and Skills website with new information and upcoming events.  </a:t>
            </a:r>
          </a:p>
          <a:p>
            <a:pPr fontAlgn="base"/>
            <a:r>
              <a:rPr lang="en-GB" dirty="0"/>
              <a:t> </a:t>
            </a:r>
          </a:p>
          <a:p>
            <a:pPr fontAlgn="base"/>
            <a:r>
              <a:rPr lang="en-GB" dirty="0"/>
              <a:t>To test ideas to increase our social media presence, tailoring platforms to specific audiences.  </a:t>
            </a:r>
          </a:p>
          <a:p>
            <a:pPr fontAlgn="base"/>
            <a:r>
              <a:rPr lang="en-GB" dirty="0"/>
              <a:t> </a:t>
            </a:r>
          </a:p>
          <a:p>
            <a:pPr fontAlgn="base"/>
            <a:r>
              <a:rPr lang="en-GB" dirty="0"/>
              <a:t>To liaise with participants and external businesses, where appropriate, to gather information to build effective case studies. </a:t>
            </a:r>
          </a:p>
          <a:p>
            <a:pPr fontAlgn="base"/>
            <a:r>
              <a:rPr lang="en-GB" dirty="0"/>
              <a:t> </a:t>
            </a:r>
          </a:p>
          <a:p>
            <a:pPr fontAlgn="base"/>
            <a:r>
              <a:rPr lang="en-GB" dirty="0"/>
              <a:t>To support with any stakeholder engagement </a:t>
            </a:r>
          </a:p>
          <a:p>
            <a:pPr fontAlgn="base"/>
            <a:r>
              <a:rPr lang="en-GB" dirty="0"/>
              <a:t> taking place across Monmouthshire.</a:t>
            </a:r>
          </a:p>
          <a:p>
            <a:pPr fontAlgn="base"/>
            <a:endParaRPr lang="en-GB" dirty="0"/>
          </a:p>
          <a:p>
            <a:pPr fontAlgn="base"/>
            <a:r>
              <a:rPr lang="en-GB" dirty="0"/>
              <a:t>To work with the Employment and Skills course delivery staff to prepare information and resources for training courses and where needed support with facilitating course assessments.  </a:t>
            </a:r>
          </a:p>
          <a:p>
            <a:pPr fontAlgn="base"/>
            <a:r>
              <a:rPr lang="en-GB" dirty="0"/>
              <a:t> </a:t>
            </a:r>
          </a:p>
          <a:p>
            <a:pPr fontAlgn="base"/>
            <a:r>
              <a:rPr lang="en-GB" dirty="0"/>
              <a:t>Where required, contact incoming referrals and signpost on to suitable projects within the team. </a:t>
            </a:r>
          </a:p>
          <a:p>
            <a:pPr fontAlgn="base"/>
            <a:r>
              <a:rPr lang="en-GB" dirty="0"/>
              <a:t> </a:t>
            </a:r>
          </a:p>
          <a:p>
            <a:pPr fontAlgn="base"/>
            <a:r>
              <a:rPr lang="en-GB" dirty="0"/>
              <a:t>Where necessary, support Employment &amp; Skills Adult Lead to complete compliance checks on project paperwork. </a:t>
            </a:r>
          </a:p>
          <a:p>
            <a:pPr fontAlgn="base"/>
            <a:r>
              <a:rPr lang="en-GB" dirty="0"/>
              <a:t> </a:t>
            </a:r>
          </a:p>
          <a:p>
            <a:pPr fontAlgn="base"/>
            <a:r>
              <a:rPr lang="en-GB" dirty="0"/>
              <a:t>To work with the wider Employment and Skills Team to provide administration support where required.  </a:t>
            </a:r>
          </a:p>
          <a:p>
            <a:pPr marL="171450" lvl="0" indent="-171450">
              <a:lnSpc>
                <a:spcPts val="1340"/>
              </a:lnSpc>
              <a:buFont typeface="Arial" panose="020B0604020202020204" pitchFamily="34" charset="0"/>
              <a:buChar char="•"/>
            </a:pPr>
            <a:endParaRPr lang="en-GB" sz="1200" dirty="0">
              <a:solidFill>
                <a:schemeClr val="tx1">
                  <a:lumMod val="50000"/>
                  <a:lumOff val="50000"/>
                </a:schemeClr>
              </a:solidFill>
            </a:endParaRPr>
          </a:p>
        </p:txBody>
      </p:sp>
    </p:spTree>
    <p:extLst>
      <p:ext uri="{BB962C8B-B14F-4D97-AF65-F5344CB8AC3E}">
        <p14:creationId xmlns:p14="http://schemas.microsoft.com/office/powerpoint/2010/main" val="2948500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II_x002f_Sensitivity xmlns="c40dd51c-0b93-41a3-8ce1-c0167702c6fe"/>
  </documentManagement>
</p:properties>
</file>

<file path=customXml/item3.xml><?xml version="1.0" encoding="utf-8"?>
<ct:contentTypeSchema xmlns:ct="http://schemas.microsoft.com/office/2006/metadata/contentType" xmlns:ma="http://schemas.microsoft.com/office/2006/metadata/properties/metaAttributes" ct:_="" ma:_="" ma:contentTypeName="MCC - Word" ma:contentTypeID="0x010100E583181B4ACE6A489EFBF8A71D16EFA400ABF3C731C5F6624C871D7B4B2CCDB7AD" ma:contentTypeVersion="2" ma:contentTypeDescription="" ma:contentTypeScope="" ma:versionID="28ec1be6a1d123ec911ed0980d90bdc9">
  <xsd:schema xmlns:xsd="http://www.w3.org/2001/XMLSchema" xmlns:xs="http://www.w3.org/2001/XMLSchema" xmlns:p="http://schemas.microsoft.com/office/2006/metadata/properties" xmlns:ns2="c40dd51c-0b93-41a3-8ce1-c0167702c6fe" targetNamespace="http://schemas.microsoft.com/office/2006/metadata/properties" ma:root="true" ma:fieldsID="7af8e185524802a62c274520b18d5e45" ns2:_="">
    <xsd:import namespace="c40dd51c-0b93-41a3-8ce1-c0167702c6fe"/>
    <xsd:element name="properties">
      <xsd:complexType>
        <xsd:sequence>
          <xsd:element name="documentManagement">
            <xsd:complexType>
              <xsd:all>
                <xsd:element ref="ns2:PII_x002f_Sensitivit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dd51c-0b93-41a3-8ce1-c0167702c6fe" elementFormDefault="qualified">
    <xsd:import namespace="http://schemas.microsoft.com/office/2006/documentManagement/types"/>
    <xsd:import namespace="http://schemas.microsoft.com/office/infopath/2007/PartnerControls"/>
    <xsd:element name="PII_x002f_Sensitivity" ma:index="8" ma:displayName="PII/Sensitivity" ma:format="Dropdown" ma:internalName="PII_x002F_Sensitivity" ma:readOnly="false">
      <xsd:simpleType>
        <xsd:restriction base="dms:Choice">
          <xsd:enumeration value="None/Public"/>
          <xsd:enumeration value="Personal"/>
          <xsd:enumeration value="Special Category"/>
          <xsd:enumeration value="Commercially Sensit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45d2c57-1183-427d-a604-2e0ffdafb2d4" ContentTypeId="0x010100E583181B4ACE6A489EFBF8A71D16EFA4" PreviousValue="false" LastSyncTimeStamp="2023-08-31T09:39:40.74Z"/>
</file>

<file path=customXml/itemProps1.xml><?xml version="1.0" encoding="utf-8"?>
<ds:datastoreItem xmlns:ds="http://schemas.openxmlformats.org/officeDocument/2006/customXml" ds:itemID="{94C94680-21E3-4778-899D-DCFC1600DB8B}">
  <ds:schemaRefs>
    <ds:schemaRef ds:uri="http://schemas.microsoft.com/sharepoint/v3/contenttype/forms"/>
  </ds:schemaRefs>
</ds:datastoreItem>
</file>

<file path=customXml/itemProps2.xml><?xml version="1.0" encoding="utf-8"?>
<ds:datastoreItem xmlns:ds="http://schemas.openxmlformats.org/officeDocument/2006/customXml" ds:itemID="{866F0EEB-D9FE-47C9-8778-B154601AE95A}">
  <ds:schemaRefs>
    <ds:schemaRef ds:uri="http://schemas.microsoft.com/office/2006/metadata/properties"/>
    <ds:schemaRef ds:uri="http://schemas.microsoft.com/office/infopath/2007/PartnerControls"/>
    <ds:schemaRef ds:uri="c40dd51c-0b93-41a3-8ce1-c0167702c6fe"/>
  </ds:schemaRefs>
</ds:datastoreItem>
</file>

<file path=customXml/itemProps3.xml><?xml version="1.0" encoding="utf-8"?>
<ds:datastoreItem xmlns:ds="http://schemas.openxmlformats.org/officeDocument/2006/customXml" ds:itemID="{485F629C-B063-43F4-AFBD-19BABA4A9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dd51c-0b93-41a3-8ce1-c0167702c6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ED5799E-D51C-477F-8129-4922E560EF5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167</TotalTime>
  <Words>427</Words>
  <Application>Microsoft Office PowerPoint</Application>
  <PresentationFormat>A4 Paper (210x297 mm)</PresentationFormat>
  <Paragraphs>37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 - Communications</dc:creator>
  <cp:lastModifiedBy>Terry, Isobel</cp:lastModifiedBy>
  <cp:revision>42</cp:revision>
  <dcterms:created xsi:type="dcterms:W3CDTF">2026-02-03T12:27:32Z</dcterms:created>
  <dcterms:modified xsi:type="dcterms:W3CDTF">2026-05-20T14:54:38Z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0x010100E583181B4ACE6A489EFBF8A71D16EFA400ABF3C731C5F6624C871D7B4B2CCDB7AD</vt:lpwstr>
  </property>
</Properties>
</file>