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5"/>
  </p:sldMasterIdLst>
  <p:sldIdLst>
    <p:sldId id="256" r:id="rId6"/>
    <p:sldId id="257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A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4ACCFB-BEE5-D847-5795-7906E05797AD}" v="12" dt="2026-05-20T14:54:58.3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ry, Isobel" userId="S::isobelterry@monmouthshire.gov.uk::a7c019c0-f81f-4b65-ba37-11a6757f2a16" providerId="AD" clId="Web-{F3DB8BB1-8A6B-AAFA-84BE-C63289DD94AE}"/>
    <pc:docChg chg="modSld">
      <pc:chgData name="Terry, Isobel" userId="S::isobelterry@monmouthshire.gov.uk::a7c019c0-f81f-4b65-ba37-11a6757f2a16" providerId="AD" clId="Web-{F3DB8BB1-8A6B-AAFA-84BE-C63289DD94AE}" dt="2026-05-14T09:11:34.399" v="37" actId="20577"/>
      <pc:docMkLst>
        <pc:docMk/>
      </pc:docMkLst>
      <pc:sldChg chg="modSp">
        <pc:chgData name="Terry, Isobel" userId="S::isobelterry@monmouthshire.gov.uk::a7c019c0-f81f-4b65-ba37-11a6757f2a16" providerId="AD" clId="Web-{F3DB8BB1-8A6B-AAFA-84BE-C63289DD94AE}" dt="2026-05-14T09:11:34.399" v="37" actId="20577"/>
        <pc:sldMkLst>
          <pc:docMk/>
          <pc:sldMk cId="1793117196" sldId="256"/>
        </pc:sldMkLst>
        <pc:spChg chg="mod">
          <ac:chgData name="Terry, Isobel" userId="S::isobelterry@monmouthshire.gov.uk::a7c019c0-f81f-4b65-ba37-11a6757f2a16" providerId="AD" clId="Web-{F3DB8BB1-8A6B-AAFA-84BE-C63289DD94AE}" dt="2026-05-14T09:11:34.399" v="37" actId="20577"/>
          <ac:spMkLst>
            <pc:docMk/>
            <pc:sldMk cId="1793117196" sldId="256"/>
            <ac:spMk id="4" creationId="{363739B2-0B92-34C6-1CEB-7A9C6048F864}"/>
          </ac:spMkLst>
        </pc:spChg>
      </pc:sldChg>
    </pc:docChg>
  </pc:docChgLst>
  <pc:docChgLst>
    <pc:chgData name="Terry, Isobel" userId="S::isobelterry@monmouthshire.gov.uk::a7c019c0-f81f-4b65-ba37-11a6757f2a16" providerId="AD" clId="Web-{654ACCFB-BEE5-D847-5795-7906E05797AD}"/>
    <pc:docChg chg="modSld">
      <pc:chgData name="Terry, Isobel" userId="S::isobelterry@monmouthshire.gov.uk::a7c019c0-f81f-4b65-ba37-11a6757f2a16" providerId="AD" clId="Web-{654ACCFB-BEE5-D847-5795-7906E05797AD}" dt="2026-05-20T14:54:58.350" v="5" actId="20577"/>
      <pc:docMkLst>
        <pc:docMk/>
      </pc:docMkLst>
      <pc:sldChg chg="modSp">
        <pc:chgData name="Terry, Isobel" userId="S::isobelterry@monmouthshire.gov.uk::a7c019c0-f81f-4b65-ba37-11a6757f2a16" providerId="AD" clId="Web-{654ACCFB-BEE5-D847-5795-7906E05797AD}" dt="2026-05-20T14:54:58.350" v="5" actId="20577"/>
        <pc:sldMkLst>
          <pc:docMk/>
          <pc:sldMk cId="1793117196" sldId="256"/>
        </pc:sldMkLst>
        <pc:spChg chg="mod">
          <ac:chgData name="Terry, Isobel" userId="S::isobelterry@monmouthshire.gov.uk::a7c019c0-f81f-4b65-ba37-11a6757f2a16" providerId="AD" clId="Web-{654ACCFB-BEE5-D847-5795-7906E05797AD}" dt="2026-05-20T14:54:58.350" v="5" actId="20577"/>
          <ac:spMkLst>
            <pc:docMk/>
            <pc:sldMk cId="1793117196" sldId="256"/>
            <ac:spMk id="4" creationId="{363739B2-0B92-34C6-1CEB-7A9C6048F864}"/>
          </ac:spMkLst>
        </pc:spChg>
      </pc:sldChg>
    </pc:docChg>
  </pc:docChgLst>
  <pc:docChgLst>
    <pc:chgData name="Terry, Isobel" userId="S::isobelterry@monmouthshire.gov.uk::a7c019c0-f81f-4b65-ba37-11a6757f2a16" providerId="AD" clId="Web-{7B729B86-3BB0-5BB1-7F1C-174952C393EA}"/>
    <pc:docChg chg="modSld">
      <pc:chgData name="Terry, Isobel" userId="S::isobelterry@monmouthshire.gov.uk::a7c019c0-f81f-4b65-ba37-11a6757f2a16" providerId="AD" clId="Web-{7B729B86-3BB0-5BB1-7F1C-174952C393EA}" dt="2026-05-14T09:08:58.115" v="2" actId="20577"/>
      <pc:docMkLst>
        <pc:docMk/>
      </pc:docMkLst>
      <pc:sldChg chg="modSp">
        <pc:chgData name="Terry, Isobel" userId="S::isobelterry@monmouthshire.gov.uk::a7c019c0-f81f-4b65-ba37-11a6757f2a16" providerId="AD" clId="Web-{7B729B86-3BB0-5BB1-7F1C-174952C393EA}" dt="2026-05-14T09:08:58.115" v="2" actId="20577"/>
        <pc:sldMkLst>
          <pc:docMk/>
          <pc:sldMk cId="1793117196" sldId="256"/>
        </pc:sldMkLst>
        <pc:spChg chg="mod">
          <ac:chgData name="Terry, Isobel" userId="S::isobelterry@monmouthshire.gov.uk::a7c019c0-f81f-4b65-ba37-11a6757f2a16" providerId="AD" clId="Web-{7B729B86-3BB0-5BB1-7F1C-174952C393EA}" dt="2026-05-14T09:08:58.115" v="2" actId="20577"/>
          <ac:spMkLst>
            <pc:docMk/>
            <pc:sldMk cId="1793117196" sldId="256"/>
            <ac:spMk id="7" creationId="{E5B79797-C74F-FC1D-3327-F82210A34BC5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4:48:16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2095 217 24575,'826'0'0,"-777"5"0,-48-5 0,1 1 0,0-1 0,-1 1 0,1-1 0,-1 1 0,1 0 0,-1-1 0,1 1 0,-1 0 0,1 0 0,1 2 0,-3-2 0,1-1 0,-1 1 0,0-1 0,1 1 0,-1 0 0,0-1 0,0 1 0,0-1 0,0 1 0,0-1 0,0 1 0,0 0 0,0-1 0,0 1 0,0 0 0,0-1 0,0 1 0,0-1 0,0 1 0,0 0 0,0-1 0,-1 1 0,1-1 0,0 1 0,0-1 0,-1 1 0,1-1 0,-1 1 0,1-1 0,0 1 0,-1-1 0,0 1 0,-1 2 0,-1-1 0,0 0 0,1 0 0,-1 0 0,0 0 0,0-1 0,0 1 0,0-1 0,0 0 0,0 1 0,-1-1 0,-4 0 0,-48 6 0,44-6 0,-263 29 0,-187 11 0,50-39 0,225-3 0,150-2 0,-1 0 0,1-3 0,1-1 0,-60-20 0,68 19 0,-204-40 0,122 28 0,8 1 0,-1 5 0,-183-3 0,-117 19 0,379 1 0,23-3 0,1 0 0,0 0 0,-1 0 0,1 0 0,0 0 0,-1 0 0,1 0 0,0 0 0,0 1 0,-1-1 0,1 0 0,0 0 0,0 0 0,-1 0 0,1 1 0,0-1 0,0 0 0,-1 0 0,1 1 0,0-1 0,0 0 0,0 0 0,0 1 0,-1-1 0,1 0 0,0 1 0,0-1 0,0 0 0,0 1 0,0-1 0,1 3 0,0-1 0,0 0 0,1 0 0,-1 0 0,1 0 0,-1 0 0,1 0 0,0 0 0,-1-1 0,4 3 0,10 10 0,5 8 0,0 0 0,19 30 0,-31-40 0,-1 1 0,0 0 0,-1 0 0,-1 0 0,0 1 0,5 20 0,-8-25 0,2 13 0,-2-20 0,-1-11 0,-2-38 0,3 1 0,1-1 0,3 1 0,14-58 0,5-28-1365,-20 92-5461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4:48:39.5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4:49:37.4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11492 0 24575,'87'4'0,"0"4"0,105 23 0,-93-13 0,181 34 0,267 36 0,-190-84 0,-271-6 0,-610 2 0,782-17 0,6 0 0,162 35 0,2 0 0,-420-18 0,1 0 0,-1 0 0,1-1 0,-1-1 0,11-2 0,-19 4 0,1 0 0,-1 0 0,1 0 0,-1 0 0,1 0 0,-1 0 0,1 0 0,-1 0 0,0 0 0,1 0 0,-1-1 0,1 1 0,-1 0 0,0 0 0,1-1 0,-1 1 0,0 0 0,1 0 0,-1-1 0,0 1 0,1 0 0,-1-1 0,0 1 0,0 0 0,1-1 0,-1 1 0,0-1 0,0 1 0,0 0 0,0-1 0,1 1 0,-1-1 0,0 1 0,0-1 0,0 1 0,0 0 0,0-1 0,0 1 0,0-1 0,0 1 0,0-1 0,0 1 0,-1-1 0,1 1 0,0 0 0,0-1 0,0 1 0,0-1 0,-1 1 0,1 0 0,0-1 0,0 1 0,-1 0 0,1-1 0,0 1 0,-1 0 0,1-1 0,0 1 0,-1 0 0,1 0 0,0-1 0,-1 1 0,1 0 0,-1 0 0,1 0 0,0 0 0,-1 0 0,1-1 0,-2 1 0,-32-14 0,-7 4 0,-1 2 0,-74-3 0,-93 8 0,145 3 0,-358 3 0,372-1 0,-72 13 0,-32 2 0,-134-3 0,-401 7 0,-587-22 0,1212-2 0,0-3 0,-83-19 0,-60-7 0,-204 27 0,225 8 0,-396-3 0,370-17 0,36 1 0,-283 16 0,230 16 0,-88 2 0,-96 0 0,21-1 0,291-11 0,-146 26 0,246-32 0,-357 40 0,243-30 0,-568 4 0,427-16 0,-485 2 0,431-22 0,208 12 0,-32-5 0,-98-6 0,34 4 0,-30 0 0,-1145 18 0,1279-6 0,-134-23 0,207 23 0,0 0 0,0-2 0,1 0 0,-31-17 0,27 13 0,0 0 0,-37-10 0,28 14 0,1 2 0,-1 1 0,-1 2 0,1 1 0,-42 4 0,-162 32 0,33 16 0,-129 17 0,310-64 0,15-4 0,0 1 0,0 1 0,0-1 0,0 1 0,0 1 0,0-1 0,0 1 0,1 1 0,-12 6 0,19-10 0,0 0 0,0 0 0,0 0 0,-1 0 0,1 0 0,0 1 0,0-1 0,0 0 0,-1 0 0,1 0 0,0 0 0,0 1 0,0-1 0,0 0 0,0 0 0,0 0 0,-1 1 0,1-1 0,0 0 0,0 0 0,0 0 0,0 1 0,0-1 0,0 0 0,0 0 0,0 1 0,0-1 0,0 0 0,0 0 0,0 0 0,0 1 0,0-1 0,0 0 0,0 0 0,0 1 0,0-1 0,0 0 0,1 0 0,-1 0 0,0 1 0,0-1 0,0 0 0,0 0 0,0 0 0,1 1 0,13 5 0,17-1 0,35-1 0,-1-2 0,75-7 0,-59-11 0,-61 10 0,2 2 0,25-3 0,326 4 0,-190 6 0,-31-5 0,170 4 0,-186 14 0,28 0 0,269 25 0,-248-19 0,345 51 0,-409-44 0,-81-17 0,69 9 0,264 46 0,-92-13 0,-204-43 0,132 2 0,-146-14 0,0-3 0,83-15 0,-71 9 0,1 4 0,140 6 0,-89 2 0,14-4 0,154 5 0,-125 11 0,57 3 0,248-13-1365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4:49:47.5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815 140 24575,'-711'0'0,"697"0"0,-32-2 0,43 2 0,1 0 0,-1-1 0,1 1 0,-1-1 0,1 0 0,-1 0 0,1 0 0,-1 0 0,1 0 0,0-1 0,0 1 0,0-1 0,0 1 0,-2-3 0,3 3 0,0 0 0,1 1 0,-1-1 0,1 0 0,-1 0 0,1 1 0,-1-1 0,1 0 0,0 0 0,-1 0 0,1 1 0,0-1 0,0 0 0,0 0 0,-1 0 0,1 0 0,0 0 0,0 0 0,0 1 0,0-1 0,1 0 0,-1 0 0,0 0 0,0 0 0,0 0 0,1 0 0,0-1 0,1 0 0,-1 0 0,0 0 0,1 0 0,-1 1 0,1-1 0,-1 1 0,1-1 0,0 1 0,2-2 0,4-1 0,-1 0 0,1 0 0,-1 1 0,15-5 0,15 0 0,0 2 0,73-3 0,79 10 0,-104 1 0,-61-1 0,22 0 0,0-1 0,82-13 0,-63 3 0,111-4 0,69 16 0,-88 0 0,1071-2-1365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0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5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3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2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1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0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6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4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5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nmouthshire.pagetiger.com/additional-information/additional-information" TargetMode="External"/><Relationship Id="rId7" Type="http://schemas.openxmlformats.org/officeDocument/2006/relationships/customXml" Target="../ink/ink2.xml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ue flyer&#10;&#10;AI-generated content may be incorrect.">
            <a:extLst>
              <a:ext uri="{FF2B5EF4-FFF2-40B4-BE49-F238E27FC236}">
                <a16:creationId xmlns:a16="http://schemas.microsoft.com/office/drawing/2014/main" id="{90C6AED6-DAD9-DB57-9106-8608A9DEA5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008406" cy="990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3739B2-0B92-34C6-1CEB-7A9C6048F8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9278" y="2429261"/>
            <a:ext cx="2581154" cy="25442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Work Experience Placement</a:t>
            </a:r>
          </a:p>
          <a:p>
            <a:pPr>
              <a:spcAft>
                <a:spcPts val="800"/>
              </a:spcAft>
            </a:pPr>
            <a:r>
              <a:rPr lang="en-US" b="1">
                <a:solidFill>
                  <a:schemeClr val="tx1">
                    <a:lumMod val="50000"/>
                    <a:lumOff val="50000"/>
                  </a:schemeClr>
                </a:solidFill>
                <a:latin typeface="Aptos"/>
              </a:rPr>
              <a:t>Finance Administrator </a:t>
            </a:r>
            <a:endParaRPr lang="en-US" b="1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</a:endParaRP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/>
              </a:rPr>
              <a:t>LOCATION: </a:t>
            </a:r>
            <a:r>
              <a:rPr 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ptos"/>
              </a:rPr>
              <a:t>Usk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Aptos"/>
            </a:endParaRPr>
          </a:p>
          <a:p>
            <a:r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Aptos"/>
              </a:rPr>
              <a:t>SALARY: Real living wage</a:t>
            </a:r>
          </a:p>
          <a:p>
            <a:r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HOURS: 22.2 hours per week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/>
              </a:rPr>
              <a:t>CONTRACT: 6 weeks, commencing 20</a:t>
            </a:r>
            <a:r>
              <a:rPr lang="en-US" sz="12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/>
              </a:rPr>
              <a:t>th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/>
              </a:rPr>
              <a:t> July 2026</a:t>
            </a:r>
          </a:p>
          <a:p>
            <a:r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WORK PATTERN: To be decided with hiring manager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</a:endParaRPr>
          </a:p>
          <a:p>
            <a:r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DBS CHECK: Dependent on role</a:t>
            </a:r>
            <a:endParaRPr lang="en-GB" sz="120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AB6D80-B916-16FB-8621-247CADBE14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1278" y="5601072"/>
            <a:ext cx="2581154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b="1">
                <a:solidFill>
                  <a:schemeClr val="tx1">
                    <a:lumMod val="50000"/>
                    <a:lumOff val="50000"/>
                  </a:schemeClr>
                </a:solidFill>
              </a:rPr>
              <a:t>Who are we?</a:t>
            </a:r>
            <a:endParaRPr lang="en-GB" sz="1200"/>
          </a:p>
          <a:p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We provide advice and support on all financial aspects for Monmouthshire Schools both primary and secondary. </a:t>
            </a:r>
          </a:p>
          <a:p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We also provide financial advice ad support for central services, such as inclusion, home to school transport and strategic management. </a:t>
            </a:r>
          </a:p>
          <a:p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We are a team of 5 working across all of Monmouthshire’s education services.</a:t>
            </a:r>
            <a:endParaRPr lang="en-GB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200"/>
          </a:p>
          <a:p>
            <a:endParaRPr lang="en-US" sz="1200"/>
          </a:p>
        </p:txBody>
      </p:sp>
      <p:pic>
        <p:nvPicPr>
          <p:cNvPr id="10" name="Picture 9">
            <a:hlinkClick r:id="rId3" tooltip="Click here"/>
            <a:extLst>
              <a:ext uri="{FF2B5EF4-FFF2-40B4-BE49-F238E27FC236}">
                <a16:creationId xmlns:a16="http://schemas.microsoft.com/office/drawing/2014/main" id="{5BF73183-02D2-CD79-1585-F1FDC0DB45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44" y="5083225"/>
            <a:ext cx="4464496" cy="3907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B79797-C74F-FC1D-3327-F82210A34BC5}"/>
              </a:ext>
            </a:extLst>
          </p:cNvPr>
          <p:cNvSpPr txBox="1"/>
          <p:nvPr/>
        </p:nvSpPr>
        <p:spPr>
          <a:xfrm>
            <a:off x="3394670" y="2429261"/>
            <a:ext cx="3168352" cy="2369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Requirements:18-24 years old, Monmouthshire Resident</a:t>
            </a:r>
          </a:p>
          <a:p>
            <a:r>
              <a:rPr lang="en-US" sz="1600">
                <a:solidFill>
                  <a:schemeClr val="bg2">
                    <a:lumMod val="49000"/>
                  </a:schemeClr>
                </a:solidFill>
              </a:rPr>
              <a:t>This is an opportunity to work with the Education Finance Team to get an insight into a career in finance.  This will cover all aspects of finance and provide advice on pathways to qualify as an accountant. </a:t>
            </a:r>
            <a:endParaRPr lang="en-US">
              <a:solidFill>
                <a:schemeClr val="bg2">
                  <a:lumMod val="49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15886C-54E9-B030-8CD5-82CADA6F5155}"/>
              </a:ext>
            </a:extLst>
          </p:cNvPr>
          <p:cNvSpPr txBox="1"/>
          <p:nvPr/>
        </p:nvSpPr>
        <p:spPr>
          <a:xfrm>
            <a:off x="3356992" y="7363738"/>
            <a:ext cx="3206030" cy="18158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WHAT WE CAN PROVIDE YOU WITH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</a:rPr>
              <a:t>A paid 6-week work experience 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</a:rPr>
              <a:t>Workplace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</a:rPr>
              <a:t>Opportunities for professional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>
              <a:solidFill>
                <a:schemeClr val="bg1"/>
              </a:solidFill>
            </a:endParaRPr>
          </a:p>
          <a:p>
            <a:endParaRPr lang="en-GB" sz="14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F2C0FD4-8F00-4EC1-F96D-911640D6E311}"/>
                  </a:ext>
                </a:extLst>
              </p14:cNvPr>
              <p14:cNvContentPartPr/>
              <p14:nvPr/>
            </p14:nvContentPartPr>
            <p14:xfrm>
              <a:off x="257760" y="9529104"/>
              <a:ext cx="1077480" cy="169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F2C0FD4-8F00-4EC1-F96D-911640D6E31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1748" y="9493104"/>
                <a:ext cx="1149144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F7091A5-99B1-402F-72F5-6EB7DB0C7680}"/>
                  </a:ext>
                </a:extLst>
              </p14:cNvPr>
              <p14:cNvContentPartPr/>
              <p14:nvPr/>
            </p14:nvContentPartPr>
            <p14:xfrm>
              <a:off x="-2840760" y="170666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F7091A5-99B1-402F-72F5-6EB7DB0C76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903760" y="164366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F06DEC9-9B57-E2C7-B1C3-7FCE5C9F3391}"/>
                  </a:ext>
                </a:extLst>
              </p14:cNvPr>
              <p14:cNvContentPartPr/>
              <p14:nvPr/>
            </p14:nvContentPartPr>
            <p14:xfrm>
              <a:off x="251640" y="9558624"/>
              <a:ext cx="5094360" cy="208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F06DEC9-9B57-E2C7-B1C3-7FCE5C9F339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8640" y="9495733"/>
                <a:ext cx="5220000" cy="333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81AF9EF-E2BD-0440-9EDC-3CC4609CC84C}"/>
                  </a:ext>
                </a:extLst>
              </p14:cNvPr>
              <p14:cNvContentPartPr/>
              <p14:nvPr/>
            </p14:nvContentPartPr>
            <p14:xfrm>
              <a:off x="1596240" y="9520464"/>
              <a:ext cx="952560" cy="50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81AF9EF-E2BD-0440-9EDC-3CC4609CC8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33264" y="9457464"/>
                <a:ext cx="1078153" cy="1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3117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F56689E6-C163-B27C-D7A2-6A5DD89415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3238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2A0083-4AD9-7A6D-6192-075A0CB3E0D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1848" y="1280592"/>
            <a:ext cx="6228692" cy="6696744"/>
          </a:xfrm>
          <a:prstGeom prst="rect">
            <a:avLst/>
          </a:prstGeom>
          <a:noFill/>
        </p:spPr>
        <p:txBody>
          <a:bodyPr wrap="square" lIns="91440" tIns="45720" rIns="91440" bIns="45720" numCol="2" spcCol="216000" rtlCol="0" anchor="t">
            <a:normAutofit/>
          </a:bodyPr>
          <a:lstStyle/>
          <a:p>
            <a:pPr marL="171450" lvl="0" indent="-171450">
              <a:lnSpc>
                <a:spcPts val="1340"/>
              </a:lnSpc>
              <a:buFont typeface="Arial" panose="020B0604020202020204" pitchFamily="34" charset="0"/>
              <a:buChar char="•"/>
            </a:pPr>
            <a:endParaRPr lang="en-GB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lvl="0" indent="-171450">
              <a:lnSpc>
                <a:spcPts val="1340"/>
              </a:lnSpc>
              <a:buFont typeface="Arial" panose="020B0604020202020204" pitchFamily="34" charset="0"/>
              <a:buChar char="•"/>
            </a:pPr>
            <a:endParaRPr lang="en-GB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So, what will you be doing  the list below will give you an idea, but we are flexible to be able to look at areas of finance that interest you.</a:t>
            </a:r>
          </a:p>
          <a:p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Understanding the budget process and the importance of budgets.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Understanding the process of updating financial forecasts and their purpose.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Helping with grant claims returns to Welsh Government.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Assisting with audit queries.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Processing financial information from various IT systems.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Looking a pupil projections to understand the impact on school budgets.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Undertaking GDPR training.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Working with the directorate’s budget managers to produce up to date forecasts.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There is an opportunity for you to work with the school admissions team to understand process and regulations.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Understanding the invoice payment process.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All of the above will be supported by the Education finance team.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48500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CC - Word" ma:contentTypeID="0x010100E583181B4ACE6A489EFBF8A71D16EFA400ABF3C731C5F6624C871D7B4B2CCDB7AD" ma:contentTypeVersion="2" ma:contentTypeDescription="" ma:contentTypeScope="" ma:versionID="28ec1be6a1d123ec911ed0980d90bdc9">
  <xsd:schema xmlns:xsd="http://www.w3.org/2001/XMLSchema" xmlns:xs="http://www.w3.org/2001/XMLSchema" xmlns:p="http://schemas.microsoft.com/office/2006/metadata/properties" xmlns:ns2="c40dd51c-0b93-41a3-8ce1-c0167702c6fe" targetNamespace="http://schemas.microsoft.com/office/2006/metadata/properties" ma:root="true" ma:fieldsID="7af8e185524802a62c274520b18d5e45" ns2:_="">
    <xsd:import namespace="c40dd51c-0b93-41a3-8ce1-c0167702c6fe"/>
    <xsd:element name="properties">
      <xsd:complexType>
        <xsd:sequence>
          <xsd:element name="documentManagement">
            <xsd:complexType>
              <xsd:all>
                <xsd:element ref="ns2:PII_x002f_Sensitivit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0dd51c-0b93-41a3-8ce1-c0167702c6fe" elementFormDefault="qualified">
    <xsd:import namespace="http://schemas.microsoft.com/office/2006/documentManagement/types"/>
    <xsd:import namespace="http://schemas.microsoft.com/office/infopath/2007/PartnerControls"/>
    <xsd:element name="PII_x002f_Sensitivity" ma:index="8" ma:displayName="PII/Sensitivity" ma:format="Dropdown" ma:internalName="PII_x002F_Sensitivity" ma:readOnly="false">
      <xsd:simpleType>
        <xsd:restriction base="dms:Choice">
          <xsd:enumeration value="None/Public"/>
          <xsd:enumeration value="Personal"/>
          <xsd:enumeration value="Special Category"/>
          <xsd:enumeration value="Commercially Sensitiv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II_x002f_Sensitivity xmlns="c40dd51c-0b93-41a3-8ce1-c0167702c6f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945d2c57-1183-427d-a604-2e0ffdafb2d4" ContentTypeId="0x010100E583181B4ACE6A489EFBF8A71D16EFA4" PreviousValue="false" LastSyncTimeStamp="2023-08-31T09:39:40.74Z"/>
</file>

<file path=customXml/itemProps1.xml><?xml version="1.0" encoding="utf-8"?>
<ds:datastoreItem xmlns:ds="http://schemas.openxmlformats.org/officeDocument/2006/customXml" ds:itemID="{1F18D822-E9AD-4BC4-AE07-B8300BDF7A13}">
  <ds:schemaRefs>
    <ds:schemaRef ds:uri="c40dd51c-0b93-41a3-8ce1-c0167702c6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66F0EEB-D9FE-47C9-8778-B154601AE95A}">
  <ds:schemaRefs>
    <ds:schemaRef ds:uri="c40dd51c-0b93-41a3-8ce1-c0167702c6fe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4C94680-21E3-4778-899D-DCFC1600DB8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E19B431-A3CC-406E-8DE7-E501BC10D4E8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A4 Paper (210x297 mm)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MCC - Communications</dc:creator>
  <cp:revision>4</cp:revision>
  <dcterms:created xsi:type="dcterms:W3CDTF">2026-02-03T12:27:32Z</dcterms:created>
  <dcterms:modified xsi:type="dcterms:W3CDTF">2026-05-20T14:55:04Z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0x010100E583181B4ACE6A489EFBF8A71D16EFA400ABF3C731C5F6624C871D7B4B2CCDB7AD</vt:lpwstr>
  </property>
</Properties>
</file>