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8"/>
  </p:notesMasterIdLst>
  <p:sldIdLst>
    <p:sldId id="256" r:id="rId6"/>
    <p:sldId id="257" r:id="rId7"/>
  </p:sldIdLst>
  <p:sldSz cx="6858000" cy="9906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F498A-9026-A3E2-DD58-9C2D39590AEC}" v="64" dt="2026-05-20T14:51:26.80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5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Isobel" userId="S::isobelterry@monmouthshire.gov.uk::a7c019c0-f81f-4b65-ba37-11a6757f2a16" providerId="AD" clId="Web-{44BF498A-9026-A3E2-DD58-9C2D39590AEC}"/>
    <pc:docChg chg="modSld">
      <pc:chgData name="Terry, Isobel" userId="S::isobelterry@monmouthshire.gov.uk::a7c019c0-f81f-4b65-ba37-11a6757f2a16" providerId="AD" clId="Web-{44BF498A-9026-A3E2-DD58-9C2D39590AEC}" dt="2026-05-20T14:51:21.067" v="30" actId="20577"/>
      <pc:docMkLst>
        <pc:docMk/>
      </pc:docMkLst>
      <pc:sldChg chg="modSp">
        <pc:chgData name="Terry, Isobel" userId="S::isobelterry@monmouthshire.gov.uk::a7c019c0-f81f-4b65-ba37-11a6757f2a16" providerId="AD" clId="Web-{44BF498A-9026-A3E2-DD58-9C2D39590AEC}" dt="2026-05-20T14:51:21.067" v="30" actId="20577"/>
        <pc:sldMkLst>
          <pc:docMk/>
          <pc:sldMk cId="0" sldId="256"/>
        </pc:sldMkLst>
        <pc:spChg chg="mod">
          <ac:chgData name="Terry, Isobel" userId="S::isobelterry@monmouthshire.gov.uk::a7c019c0-f81f-4b65-ba37-11a6757f2a16" providerId="AD" clId="Web-{44BF498A-9026-A3E2-DD58-9C2D39590AEC}" dt="2026-05-20T14:51:21.067" v="30" actId="20577"/>
          <ac:spMkLst>
            <pc:docMk/>
            <pc:sldMk cId="0" sldId="256"/>
            <ac:spMk id="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Aptos"/>
      </a:defRPr>
    </a:lvl1pPr>
    <a:lvl2pPr indent="228600" defTabSz="457200" latinLnBrk="0">
      <a:defRPr sz="1200">
        <a:latin typeface="+mj-lt"/>
        <a:ea typeface="+mj-ea"/>
        <a:cs typeface="+mj-cs"/>
        <a:sym typeface="Aptos"/>
      </a:defRPr>
    </a:lvl2pPr>
    <a:lvl3pPr indent="457200" defTabSz="457200" latinLnBrk="0">
      <a:defRPr sz="1200">
        <a:latin typeface="+mj-lt"/>
        <a:ea typeface="+mj-ea"/>
        <a:cs typeface="+mj-cs"/>
        <a:sym typeface="Aptos"/>
      </a:defRPr>
    </a:lvl3pPr>
    <a:lvl4pPr indent="685800" defTabSz="457200" latinLnBrk="0">
      <a:defRPr sz="1200">
        <a:latin typeface="+mj-lt"/>
        <a:ea typeface="+mj-ea"/>
        <a:cs typeface="+mj-cs"/>
        <a:sym typeface="Aptos"/>
      </a:defRPr>
    </a:lvl4pPr>
    <a:lvl5pPr indent="914400" defTabSz="457200" latinLnBrk="0">
      <a:defRPr sz="1200">
        <a:latin typeface="+mj-lt"/>
        <a:ea typeface="+mj-ea"/>
        <a:cs typeface="+mj-cs"/>
        <a:sym typeface="Aptos"/>
      </a:defRPr>
    </a:lvl5pPr>
    <a:lvl6pPr indent="1143000" defTabSz="457200" latinLnBrk="0">
      <a:defRPr sz="1200">
        <a:latin typeface="+mj-lt"/>
        <a:ea typeface="+mj-ea"/>
        <a:cs typeface="+mj-cs"/>
        <a:sym typeface="Aptos"/>
      </a:defRPr>
    </a:lvl6pPr>
    <a:lvl7pPr indent="1371600" defTabSz="457200" latinLnBrk="0">
      <a:defRPr sz="1200">
        <a:latin typeface="+mj-lt"/>
        <a:ea typeface="+mj-ea"/>
        <a:cs typeface="+mj-cs"/>
        <a:sym typeface="Aptos"/>
      </a:defRPr>
    </a:lvl7pPr>
    <a:lvl8pPr indent="1600200" defTabSz="457200" latinLnBrk="0">
      <a:defRPr sz="1200">
        <a:latin typeface="+mj-lt"/>
        <a:ea typeface="+mj-ea"/>
        <a:cs typeface="+mj-cs"/>
        <a:sym typeface="Aptos"/>
      </a:defRPr>
    </a:lvl8pPr>
    <a:lvl9pPr indent="1828800" defTabSz="4572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14350" y="1621190"/>
            <a:ext cx="5829300" cy="3448758"/>
          </a:xfrm>
          <a:prstGeom prst="rect">
            <a:avLst/>
          </a:prstGeom>
        </p:spPr>
        <p:txBody>
          <a:bodyPr anchor="b"/>
          <a:lstStyle>
            <a:lvl1pPr algn="ctr">
              <a:defRPr sz="4500"/>
            </a:lvl1pPr>
          </a:lstStyle>
          <a:p>
            <a:r>
              <a:t>Title Text</a:t>
            </a:r>
          </a:p>
        </p:txBody>
      </p:sp>
      <p:sp>
        <p:nvSpPr>
          <p:cNvPr id="12" name="Body Level One…"/>
          <p:cNvSpPr txBox="1">
            <a:spLocks noGrp="1"/>
          </p:cNvSpPr>
          <p:nvPr>
            <p:ph type="body" sz="quarter" idx="1"/>
          </p:nvPr>
        </p:nvSpPr>
        <p:spPr>
          <a:xfrm>
            <a:off x="857250" y="5202944"/>
            <a:ext cx="5143500" cy="2391656"/>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67916" y="2469624"/>
            <a:ext cx="5915026" cy="4120621"/>
          </a:xfrm>
          <a:prstGeom prst="rect">
            <a:avLst/>
          </a:prstGeom>
        </p:spPr>
        <p:txBody>
          <a:bodyPr anchor="b"/>
          <a:lstStyle>
            <a:lvl1pPr>
              <a:defRPr sz="4500"/>
            </a:lvl1pPr>
          </a:lstStyle>
          <a:p>
            <a:r>
              <a:t>Title Text</a:t>
            </a:r>
          </a:p>
        </p:txBody>
      </p:sp>
      <p:sp>
        <p:nvSpPr>
          <p:cNvPr id="30" name="Body Level One…"/>
          <p:cNvSpPr txBox="1">
            <a:spLocks noGrp="1"/>
          </p:cNvSpPr>
          <p:nvPr>
            <p:ph type="body" sz="quarter" idx="1"/>
          </p:nvPr>
        </p:nvSpPr>
        <p:spPr>
          <a:xfrm>
            <a:off x="467916" y="6629226"/>
            <a:ext cx="5915026" cy="2166938"/>
          </a:xfrm>
          <a:prstGeom prst="rect">
            <a:avLst/>
          </a:prstGeom>
        </p:spPr>
        <p:txBody>
          <a:bodyPr/>
          <a:lstStyle>
            <a:lvl1pPr marL="0" indent="0">
              <a:buSzTx/>
              <a:buFontTx/>
              <a:buNone/>
              <a:defRPr sz="1800">
                <a:solidFill>
                  <a:srgbClr val="757575"/>
                </a:solidFill>
              </a:defRPr>
            </a:lvl1pPr>
            <a:lvl2pPr marL="0" indent="342900">
              <a:buSzTx/>
              <a:buFontTx/>
              <a:buNone/>
              <a:defRPr sz="1800">
                <a:solidFill>
                  <a:srgbClr val="757575"/>
                </a:solidFill>
              </a:defRPr>
            </a:lvl2pPr>
            <a:lvl3pPr marL="0" indent="685800">
              <a:buSzTx/>
              <a:buFontTx/>
              <a:buNone/>
              <a:defRPr sz="1800">
                <a:solidFill>
                  <a:srgbClr val="757575"/>
                </a:solidFill>
              </a:defRPr>
            </a:lvl3pPr>
            <a:lvl4pPr marL="0" indent="1028700">
              <a:buSzTx/>
              <a:buFontTx/>
              <a:buNone/>
              <a:defRPr sz="1800">
                <a:solidFill>
                  <a:srgbClr val="757575"/>
                </a:solidFill>
              </a:defRPr>
            </a:lvl4pPr>
            <a:lvl5pPr marL="0" indent="1371600">
              <a:buSzTx/>
              <a:buFontTx/>
              <a:buNone/>
              <a:defRPr sz="18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71487" y="2637014"/>
            <a:ext cx="2914651" cy="628526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72381" y="527405"/>
            <a:ext cx="5915026" cy="1914702"/>
          </a:xfrm>
          <a:prstGeom prst="rect">
            <a:avLst/>
          </a:prstGeom>
        </p:spPr>
        <p:txBody>
          <a:bodyPr/>
          <a:lstStyle/>
          <a:p>
            <a:r>
              <a:t>Title Text</a:t>
            </a:r>
          </a:p>
        </p:txBody>
      </p:sp>
      <p:sp>
        <p:nvSpPr>
          <p:cNvPr id="48" name="Body Level One…"/>
          <p:cNvSpPr txBox="1">
            <a:spLocks noGrp="1"/>
          </p:cNvSpPr>
          <p:nvPr>
            <p:ph type="body" sz="quarter" idx="1"/>
          </p:nvPr>
        </p:nvSpPr>
        <p:spPr>
          <a:xfrm>
            <a:off x="472381" y="2428346"/>
            <a:ext cx="2901256" cy="1190096"/>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471862" y="2428346"/>
            <a:ext cx="2915544" cy="1190096"/>
          </a:xfrm>
          <a:prstGeom prst="rect">
            <a:avLst/>
          </a:prstGeom>
        </p:spPr>
        <p:txBody>
          <a:bodyPr anchor="b"/>
          <a:lstStyle/>
          <a:p>
            <a:pPr marL="0" indent="0">
              <a:buSzTx/>
              <a:buFontTx/>
              <a:buNone/>
              <a:defRPr sz="18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72381" y="660400"/>
            <a:ext cx="2211884" cy="2311400"/>
          </a:xfrm>
          <a:prstGeom prst="rect">
            <a:avLst/>
          </a:prstGeom>
        </p:spPr>
        <p:txBody>
          <a:bodyPr anchor="b"/>
          <a:lstStyle>
            <a:lvl1pPr>
              <a:defRPr sz="2400"/>
            </a:lvl1pPr>
          </a:lstStyle>
          <a:p>
            <a:r>
              <a:t>Title Text</a:t>
            </a:r>
          </a:p>
        </p:txBody>
      </p:sp>
      <p:sp>
        <p:nvSpPr>
          <p:cNvPr id="73" name="Body Level One…"/>
          <p:cNvSpPr txBox="1">
            <a:spLocks noGrp="1"/>
          </p:cNvSpPr>
          <p:nvPr>
            <p:ph type="body" sz="half" idx="1"/>
          </p:nvPr>
        </p:nvSpPr>
        <p:spPr>
          <a:xfrm>
            <a:off x="2915542" y="1426282"/>
            <a:ext cx="3471864" cy="7039682"/>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72381" y="2971799"/>
            <a:ext cx="2211884" cy="5505629"/>
          </a:xfrm>
          <a:prstGeom prst="rect">
            <a:avLst/>
          </a:prstGeom>
        </p:spPr>
        <p:txBody>
          <a:bodyPr/>
          <a:lstStyle/>
          <a:p>
            <a:pPr marL="0" indent="0">
              <a:buSzTx/>
              <a:buFontTx/>
              <a:buNone/>
              <a:defRPr sz="12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472381" y="660400"/>
            <a:ext cx="2211884" cy="2311400"/>
          </a:xfrm>
          <a:prstGeom prst="rect">
            <a:avLst/>
          </a:prstGeom>
        </p:spPr>
        <p:txBody>
          <a:bodyPr anchor="b"/>
          <a:lstStyle>
            <a:lvl1pPr>
              <a:defRPr sz="2400"/>
            </a:lvl1pPr>
          </a:lstStyle>
          <a:p>
            <a:r>
              <a:t>Title Text</a:t>
            </a:r>
          </a:p>
        </p:txBody>
      </p:sp>
      <p:sp>
        <p:nvSpPr>
          <p:cNvPr id="83" name="Picture Placeholder 2"/>
          <p:cNvSpPr>
            <a:spLocks noGrp="1"/>
          </p:cNvSpPr>
          <p:nvPr>
            <p:ph type="pic" sz="half" idx="21"/>
          </p:nvPr>
        </p:nvSpPr>
        <p:spPr>
          <a:xfrm>
            <a:off x="2915542" y="1426282"/>
            <a:ext cx="3471864" cy="7039682"/>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472381" y="2971800"/>
            <a:ext cx="2211884" cy="550562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71487" y="527405"/>
            <a:ext cx="5915026" cy="1914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71487" y="2637014"/>
            <a:ext cx="5915026" cy="6285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155236" y="9329528"/>
            <a:ext cx="231277" cy="231141"/>
          </a:xfrm>
          <a:prstGeom prst="rect">
            <a:avLst/>
          </a:prstGeom>
          <a:ln w="12700">
            <a:miter lim="400000"/>
          </a:ln>
        </p:spPr>
        <p:txBody>
          <a:bodyPr wrap="none" lIns="45719" rIns="45719" anchor="ctr">
            <a:spAutoFit/>
          </a:bodyPr>
          <a:lstStyle>
            <a:lvl1pPr algn="r">
              <a:defRPr sz="9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Aptos Display"/>
          <a:ea typeface="Aptos Display"/>
          <a:cs typeface="Aptos Display"/>
          <a:sym typeface="Aptos Display"/>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solidFill>
            <a:srgbClr val="000000"/>
          </a:solidFill>
          <a:uFillTx/>
          <a:latin typeface="+mj-lt"/>
          <a:ea typeface="+mj-ea"/>
          <a:cs typeface="+mj-cs"/>
          <a:sym typeface="Apto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onmouthshire.pagetiger.com/additional-information/additional-information"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2"/>
          <a:stretch>
            <a:fillRect/>
          </a:stretch>
        </p:blipFill>
        <p:spPr>
          <a:xfrm>
            <a:off x="-2" y="0"/>
            <a:ext cx="7008408" cy="9906000"/>
          </a:xfrm>
          <a:prstGeom prst="rect">
            <a:avLst/>
          </a:prstGeom>
          <a:ln w="12700">
            <a:miter lim="400000"/>
          </a:ln>
        </p:spPr>
      </p:pic>
      <p:sp>
        <p:nvSpPr>
          <p:cNvPr id="95" name="TextBox 3"/>
          <p:cNvSpPr txBox="1"/>
          <p:nvPr/>
        </p:nvSpPr>
        <p:spPr>
          <a:xfrm>
            <a:off x="484997" y="2429261"/>
            <a:ext cx="2489716" cy="2626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pPr>
              <a:spcBef>
                <a:spcPts val="800"/>
              </a:spcBef>
              <a:defRPr sz="1600" b="1">
                <a:solidFill>
                  <a:srgbClr val="808080"/>
                </a:solidFill>
              </a:defRPr>
            </a:pPr>
            <a:r>
              <a:t>Work Experience Placement</a:t>
            </a:r>
          </a:p>
          <a:p>
            <a:pPr>
              <a:spcBef>
                <a:spcPts val="800"/>
              </a:spcBef>
              <a:defRPr b="1">
                <a:solidFill>
                  <a:srgbClr val="808080"/>
                </a:solidFill>
              </a:defRPr>
            </a:pPr>
            <a:r>
              <a:rPr lang="en-GB"/>
              <a:t>Information Assistant</a:t>
            </a:r>
            <a:endParaRPr lang="en-GB" dirty="0"/>
          </a:p>
          <a:p>
            <a:pPr>
              <a:defRPr sz="1200" b="1">
                <a:solidFill>
                  <a:srgbClr val="808080"/>
                </a:solidFill>
              </a:defRPr>
            </a:pPr>
            <a:r>
              <a:rPr dirty="0"/>
              <a:t>LOCATION: </a:t>
            </a:r>
            <a:r>
              <a:rPr lang="en-GB"/>
              <a:t>Various across Monmouthshire</a:t>
            </a:r>
            <a:endParaRPr/>
          </a:p>
          <a:p>
            <a:pPr>
              <a:defRPr sz="1200" b="1">
                <a:solidFill>
                  <a:srgbClr val="808080"/>
                </a:solidFill>
              </a:defRPr>
            </a:pPr>
            <a:r>
              <a:t>SALARY: </a:t>
            </a:r>
            <a:r>
              <a:rPr lang="en-GB"/>
              <a:t>Real </a:t>
            </a:r>
            <a:r>
              <a:t>living wage</a:t>
            </a:r>
          </a:p>
          <a:p>
            <a:pPr>
              <a:defRPr sz="1200" b="1">
                <a:solidFill>
                  <a:srgbClr val="808080"/>
                </a:solidFill>
              </a:defRPr>
            </a:pPr>
            <a:r>
              <a:t>HOURS: 22.2 hours per week</a:t>
            </a:r>
          </a:p>
          <a:p>
            <a:pPr>
              <a:defRPr sz="1200" b="1">
                <a:solidFill>
                  <a:srgbClr val="808080"/>
                </a:solidFill>
              </a:defRPr>
            </a:pPr>
            <a:r>
              <a:rPr dirty="0"/>
              <a:t>CONTRACT: 6 weeks, commencing 20</a:t>
            </a:r>
            <a:r>
              <a:rPr baseline="30000" dirty="0"/>
              <a:t>th</a:t>
            </a:r>
            <a:r>
              <a:rPr dirty="0"/>
              <a:t> July 2026</a:t>
            </a:r>
          </a:p>
          <a:p>
            <a:pPr>
              <a:defRPr sz="1200" b="1">
                <a:solidFill>
                  <a:srgbClr val="808080"/>
                </a:solidFill>
              </a:defRPr>
            </a:pPr>
            <a:r>
              <a:t>WORK PATTERN: To be decided with hiring manager</a:t>
            </a:r>
          </a:p>
          <a:p>
            <a:pPr>
              <a:defRPr sz="1200" b="1">
                <a:solidFill>
                  <a:srgbClr val="808080"/>
                </a:solidFill>
              </a:defRPr>
            </a:pPr>
            <a:r>
              <a:t>DBS CHECK: Dependent on role</a:t>
            </a:r>
          </a:p>
        </p:txBody>
      </p:sp>
      <p:sp>
        <p:nvSpPr>
          <p:cNvPr id="96" name="TextBox 5"/>
          <p:cNvSpPr txBox="1"/>
          <p:nvPr/>
        </p:nvSpPr>
        <p:spPr>
          <a:xfrm>
            <a:off x="486997" y="5601071"/>
            <a:ext cx="2609163" cy="438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800"/>
              </a:spcBef>
              <a:defRPr b="1">
                <a:solidFill>
                  <a:srgbClr val="808080"/>
                </a:solidFill>
              </a:defRPr>
            </a:pPr>
            <a:r>
              <a:t>Who are we???</a:t>
            </a:r>
          </a:p>
          <a:p>
            <a:pPr algn="just">
              <a:defRPr sz="1300">
                <a:solidFill>
                  <a:srgbClr val="808080"/>
                </a:solidFill>
                <a:uFill>
                  <a:solidFill>
                    <a:srgbClr val="000000"/>
                  </a:solidFill>
                </a:uFill>
              </a:defRPr>
            </a:pPr>
            <a:r>
              <a:t>We’re more than a library - we’re a buzzing Community Hub at the heart of local life. It’s where people come to learn, connect, get support, and discover new opportunities every day. From helping someone get online for the first time to supporting community events and learning activities, our team makes a real difference. If you want to be part of something meaningful, fast-paced, and people-focused - this is the place to start your journey. </a:t>
            </a:r>
          </a:p>
          <a:p>
            <a:pPr>
              <a:defRPr sz="1200">
                <a:solidFill>
                  <a:srgbClr val="808080"/>
                </a:solidFill>
              </a:defRPr>
            </a:pPr>
            <a:endParaRPr/>
          </a:p>
          <a:p>
            <a:pPr>
              <a:defRPr sz="1200">
                <a:solidFill>
                  <a:srgbClr val="808080"/>
                </a:solidFill>
              </a:defRPr>
            </a:pPr>
            <a:endParaRPr/>
          </a:p>
          <a:p>
            <a:pPr>
              <a:defRPr sz="1200">
                <a:solidFill>
                  <a:srgbClr val="808080"/>
                </a:solidFill>
              </a:defRPr>
            </a:pPr>
            <a:endParaRPr/>
          </a:p>
          <a:p>
            <a:pPr>
              <a:defRPr sz="1200">
                <a:solidFill>
                  <a:srgbClr val="808080"/>
                </a:solidFill>
              </a:defRPr>
            </a:pPr>
            <a:endParaRPr/>
          </a:p>
          <a:p>
            <a:pPr>
              <a:defRPr sz="1200"/>
            </a:pPr>
            <a:endParaRPr/>
          </a:p>
        </p:txBody>
      </p:sp>
      <p:pic>
        <p:nvPicPr>
          <p:cNvPr id="97" name="Picture 9" descr="Picture 9">
            <a:hlinkClick r:id="rId3"/>
          </p:cNvPr>
          <p:cNvPicPr>
            <a:picLocks noChangeAspect="1"/>
          </p:cNvPicPr>
          <p:nvPr/>
        </p:nvPicPr>
        <p:blipFill>
          <a:blip r:embed="rId4"/>
          <a:stretch>
            <a:fillRect/>
          </a:stretch>
        </p:blipFill>
        <p:spPr>
          <a:xfrm>
            <a:off x="1124744" y="5083224"/>
            <a:ext cx="4464497" cy="390749"/>
          </a:xfrm>
          <a:prstGeom prst="rect">
            <a:avLst/>
          </a:prstGeom>
          <a:ln w="12700">
            <a:miter lim="400000"/>
          </a:ln>
        </p:spPr>
      </p:pic>
      <p:sp>
        <p:nvSpPr>
          <p:cNvPr id="98" name="TextBox 6"/>
          <p:cNvSpPr txBox="1"/>
          <p:nvPr/>
        </p:nvSpPr>
        <p:spPr>
          <a:xfrm>
            <a:off x="3440389" y="2429261"/>
            <a:ext cx="3076913" cy="258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700">
                <a:solidFill>
                  <a:srgbClr val="FF0000"/>
                </a:solidFill>
              </a:defRPr>
            </a:pPr>
            <a:r>
              <a:t>Requirements:18-24 years old, Monmouthshire Resident</a:t>
            </a:r>
          </a:p>
          <a:p>
            <a:pPr>
              <a:defRPr sz="1100">
                <a:solidFill>
                  <a:srgbClr val="808080"/>
                </a:solidFill>
              </a:defRPr>
            </a:pPr>
            <a:r>
              <a:t>Kickstart your career and make a real difference in your community with this work experience placement as an Information Assistant! Based in a friendly community hub, you’ll be at the heart of the action - welcoming people, helping them access services, supporting library activities, and showing customers how to use digital tools. If you’re outgoing, motivated, and enjoy working with people from all walks of life, this is your chance to build confidence, gain new skills, and be part of a team that helps others learn, connect, and thrive. </a:t>
            </a:r>
          </a:p>
        </p:txBody>
      </p:sp>
      <p:sp>
        <p:nvSpPr>
          <p:cNvPr id="99" name="TextBox 1"/>
          <p:cNvSpPr txBox="1"/>
          <p:nvPr/>
        </p:nvSpPr>
        <p:spPr>
          <a:xfrm>
            <a:off x="3356991" y="7363738"/>
            <a:ext cx="3206032" cy="1818641"/>
          </a:xfrm>
          <a:prstGeom prst="rect">
            <a:avLst/>
          </a:prstGeom>
          <a:solidFill>
            <a:srgbClr val="92D05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solidFill>
                  <a:srgbClr val="FFFFFF"/>
                </a:solidFill>
              </a:defRPr>
            </a:pPr>
            <a:r>
              <a:t>WHAT WE CAN PROVIDE YOU WITH	</a:t>
            </a:r>
          </a:p>
          <a:p>
            <a:pPr marL="285750" indent="-285750">
              <a:buSzPct val="100000"/>
              <a:buFont typeface="Arial"/>
              <a:buChar char="•"/>
              <a:defRPr sz="1400">
                <a:solidFill>
                  <a:srgbClr val="FFFFFF"/>
                </a:solidFill>
              </a:defRPr>
            </a:pPr>
            <a:r>
              <a:t>A paid 6-week work experience placement</a:t>
            </a:r>
          </a:p>
          <a:p>
            <a:pPr marL="285750" indent="-285750">
              <a:buSzPct val="100000"/>
              <a:buFont typeface="Arial"/>
              <a:buChar char="•"/>
              <a:defRPr sz="1400">
                <a:solidFill>
                  <a:srgbClr val="FFFFFF"/>
                </a:solidFill>
              </a:defRPr>
            </a:pPr>
            <a:r>
              <a:t>Workplace skills</a:t>
            </a:r>
          </a:p>
          <a:p>
            <a:pPr marL="285750" indent="-285750">
              <a:buSzPct val="100000"/>
              <a:buFont typeface="Arial"/>
              <a:buChar char="•"/>
              <a:defRPr sz="1400">
                <a:solidFill>
                  <a:srgbClr val="FFFFFF"/>
                </a:solidFill>
              </a:defRPr>
            </a:pPr>
            <a:r>
              <a:t>Opportunities for professional development </a:t>
            </a:r>
          </a:p>
          <a:p>
            <a:pPr marL="285750" indent="-285750">
              <a:buSzPct val="100000"/>
              <a:buFont typeface="Arial"/>
              <a:buChar char="•"/>
              <a:defRPr sz="1400">
                <a:solidFill>
                  <a:srgbClr val="FFFFFF"/>
                </a:solidFill>
              </a:defRPr>
            </a:pPr>
            <a:endParaRPr/>
          </a:p>
        </p:txBody>
      </p:sp>
      <p:pic>
        <p:nvPicPr>
          <p:cNvPr id="100" name="Ink 4" descr="Ink 4"/>
          <p:cNvPicPr>
            <a:picLocks noChangeAspect="1"/>
          </p:cNvPicPr>
          <p:nvPr/>
        </p:nvPicPr>
        <p:blipFill>
          <a:blip r:embed="rId5"/>
          <a:stretch>
            <a:fillRect/>
          </a:stretch>
        </p:blipFill>
        <p:spPr>
          <a:xfrm>
            <a:off x="222119" y="9493104"/>
            <a:ext cx="1149121" cy="241561"/>
          </a:xfrm>
          <a:prstGeom prst="rect">
            <a:avLst/>
          </a:prstGeom>
          <a:ln w="12700">
            <a:miter lim="400000"/>
          </a:ln>
        </p:spPr>
      </p:pic>
      <p:pic>
        <p:nvPicPr>
          <p:cNvPr id="101" name="Ink 8" descr="Ink 8"/>
          <p:cNvPicPr>
            <a:picLocks noChangeAspect="1"/>
          </p:cNvPicPr>
          <p:nvPr/>
        </p:nvPicPr>
        <p:blipFill>
          <a:blip r:embed="rId6"/>
          <a:stretch>
            <a:fillRect/>
          </a:stretch>
        </p:blipFill>
        <p:spPr>
          <a:xfrm>
            <a:off x="-2903400" y="1643664"/>
            <a:ext cx="126001" cy="126001"/>
          </a:xfrm>
          <a:prstGeom prst="rect">
            <a:avLst/>
          </a:prstGeom>
          <a:ln w="12700">
            <a:miter lim="400000"/>
          </a:ln>
        </p:spPr>
      </p:pic>
      <p:pic>
        <p:nvPicPr>
          <p:cNvPr id="102" name="Ink 11" descr="Ink 11"/>
          <p:cNvPicPr>
            <a:picLocks noChangeAspect="1"/>
          </p:cNvPicPr>
          <p:nvPr/>
        </p:nvPicPr>
        <p:blipFill>
          <a:blip r:embed="rId7"/>
          <a:stretch>
            <a:fillRect/>
          </a:stretch>
        </p:blipFill>
        <p:spPr>
          <a:xfrm>
            <a:off x="188999" y="9495624"/>
            <a:ext cx="5220001" cy="334081"/>
          </a:xfrm>
          <a:prstGeom prst="rect">
            <a:avLst/>
          </a:prstGeom>
          <a:ln w="12700">
            <a:miter lim="400000"/>
          </a:ln>
        </p:spPr>
      </p:pic>
      <p:pic>
        <p:nvPicPr>
          <p:cNvPr id="103" name="Ink 12" descr="Ink 12"/>
          <p:cNvPicPr>
            <a:picLocks noChangeAspect="1"/>
          </p:cNvPicPr>
          <p:nvPr/>
        </p:nvPicPr>
        <p:blipFill>
          <a:blip r:embed="rId8"/>
          <a:stretch>
            <a:fillRect/>
          </a:stretch>
        </p:blipFill>
        <p:spPr>
          <a:xfrm>
            <a:off x="1533240" y="9457463"/>
            <a:ext cx="1078201" cy="1764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4" descr="Picture 4"/>
          <p:cNvPicPr>
            <a:picLocks noChangeAspect="1"/>
          </p:cNvPicPr>
          <p:nvPr/>
        </p:nvPicPr>
        <p:blipFill>
          <a:blip r:embed="rId2"/>
          <a:stretch>
            <a:fillRect/>
          </a:stretch>
        </p:blipFill>
        <p:spPr>
          <a:xfrm>
            <a:off x="0" y="0"/>
            <a:ext cx="6932388" cy="9906000"/>
          </a:xfrm>
          <a:prstGeom prst="rect">
            <a:avLst/>
          </a:prstGeom>
          <a:ln w="12700">
            <a:miter lim="400000"/>
          </a:ln>
        </p:spPr>
      </p:pic>
      <p:sp>
        <p:nvSpPr>
          <p:cNvPr id="106" name="TextBox 5"/>
          <p:cNvSpPr txBox="1"/>
          <p:nvPr/>
        </p:nvSpPr>
        <p:spPr>
          <a:xfrm>
            <a:off x="397568" y="1280592"/>
            <a:ext cx="6137252" cy="6696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numCol="2" spcCol="215999">
            <a:normAutofit/>
          </a:bodyPr>
          <a:lstStyle/>
          <a:p>
            <a:pPr defTabSz="448055">
              <a:defRPr sz="1437">
                <a:solidFill>
                  <a:srgbClr val="B3B3B3"/>
                </a:solidFill>
                <a:latin typeface="Arial"/>
                <a:ea typeface="Arial"/>
                <a:cs typeface="Arial"/>
                <a:sym typeface="Arial"/>
              </a:defRPr>
            </a:pPr>
            <a:r>
              <a:t>Step into a role that puts you at the center of your community—gaining practical experience, growing your confidence, and picking up skills that will set you apart as you take on a variety of real-world tasks. Please find a selection of the key activities that you would get involved in:</a:t>
            </a:r>
          </a:p>
          <a:p>
            <a:pPr defTabSz="448055">
              <a:defRPr sz="1437">
                <a:solidFill>
                  <a:srgbClr val="B3B3B3"/>
                </a:solidFill>
                <a:latin typeface="Arial"/>
                <a:ea typeface="Arial"/>
                <a:cs typeface="Arial"/>
                <a:sym typeface="Arial"/>
              </a:defRPr>
            </a:pPr>
            <a:endParaRP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Welcoming customers and being the first friendly face people see when they enter the Community Hub.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Helping people find information and services, answering questions and guiding them to the right support.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Supporting library activities, including shelving books, managing loans, and assisting with memberships.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Assisting customers with computers and digital tools, helping them get online or use software confidently.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Providing excellent customer service, making sure everyone receives a helpful, respectful, and positive experience.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Handling day-to-day enquiries, taking ownership of questions and seeing them through to a solution.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Supporting community activities and events, helping deliver engaging sessions inside and outside the hub.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Working as part of a team, collaborating with staff to deliver a smooth and effective service.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Carrying out basic admin tasks, such as record keeping, processing payments, and updating systems. </a:t>
            </a:r>
          </a:p>
          <a:p>
            <a:pPr marL="448055" indent="-311150" defTabSz="448055">
              <a:spcBef>
                <a:spcPts val="1400"/>
              </a:spcBef>
              <a:buSzPct val="100000"/>
              <a:buFont typeface="Arial"/>
              <a:buChar char="•"/>
              <a:defRPr sz="1437">
                <a:solidFill>
                  <a:srgbClr val="B3B3B3"/>
                </a:solidFill>
                <a:latin typeface="Arial"/>
                <a:ea typeface="Arial"/>
                <a:cs typeface="Arial"/>
                <a:sym typeface="Arial"/>
              </a:defRPr>
            </a:pPr>
            <a:r>
              <a:t>Promoting services and opportunities, helping raise awareness of what the hub offers and encouraging community involvement.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45d2c57-1183-427d-a604-2e0ffdafb2d4" ContentTypeId="0x010100E583181B4ACE6A489EFBF8A71D16EFA4" PreviousValue="false" LastSyncTimeStamp="2023-08-31T09:39:40.74Z"/>
</file>

<file path=customXml/item3.xml><?xml version="1.0" encoding="utf-8"?>
<ct:contentTypeSchema xmlns:ct="http://schemas.microsoft.com/office/2006/metadata/contentType" xmlns:ma="http://schemas.microsoft.com/office/2006/metadata/properties/metaAttributes" ct:_="" ma:_="" ma:contentTypeName="MCC - Word" ma:contentTypeID="0x010100E583181B4ACE6A489EFBF8A71D16EFA400ABF3C731C5F6624C871D7B4B2CCDB7AD" ma:contentTypeVersion="2" ma:contentTypeDescription="" ma:contentTypeScope="" ma:versionID="28ec1be6a1d123ec911ed0980d90bdc9">
  <xsd:schema xmlns:xsd="http://www.w3.org/2001/XMLSchema" xmlns:xs="http://www.w3.org/2001/XMLSchema" xmlns:p="http://schemas.microsoft.com/office/2006/metadata/properties" xmlns:ns2="c40dd51c-0b93-41a3-8ce1-c0167702c6fe" targetNamespace="http://schemas.microsoft.com/office/2006/metadata/properties" ma:root="true" ma:fieldsID="7af8e185524802a62c274520b18d5e45" ns2:_="">
    <xsd:import namespace="c40dd51c-0b93-41a3-8ce1-c0167702c6fe"/>
    <xsd:element name="properties">
      <xsd:complexType>
        <xsd:sequence>
          <xsd:element name="documentManagement">
            <xsd:complexType>
              <xsd:all>
                <xsd:element ref="ns2:PII_x002f_Sensitivit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dd51c-0b93-41a3-8ce1-c0167702c6fe" elementFormDefault="qualified">
    <xsd:import namespace="http://schemas.microsoft.com/office/2006/documentManagement/types"/>
    <xsd:import namespace="http://schemas.microsoft.com/office/infopath/2007/PartnerControls"/>
    <xsd:element name="PII_x002f_Sensitivity" ma:index="8" ma:displayName="PII/Sensitivity" ma:format="Dropdown" ma:internalName="PII_x002F_Sensitivity" ma:readOnly="false">
      <xsd:simpleType>
        <xsd:restriction base="dms:Choice">
          <xsd:enumeration value="None/Public"/>
          <xsd:enumeration value="Personal"/>
          <xsd:enumeration value="Special Category"/>
          <xsd:enumeration value="Commercially Sensit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II_x002f_Sensitivity xmlns="c40dd51c-0b93-41a3-8ce1-c0167702c6fe"/>
  </documentManagement>
</p:properties>
</file>

<file path=customXml/itemProps1.xml><?xml version="1.0" encoding="utf-8"?>
<ds:datastoreItem xmlns:ds="http://schemas.openxmlformats.org/officeDocument/2006/customXml" ds:itemID="{C7AF51A1-F10A-4A1F-B3D7-A77201E9F301}">
  <ds:schemaRefs>
    <ds:schemaRef ds:uri="http://schemas.microsoft.com/sharepoint/v3/contenttype/forms"/>
  </ds:schemaRefs>
</ds:datastoreItem>
</file>

<file path=customXml/itemProps2.xml><?xml version="1.0" encoding="utf-8"?>
<ds:datastoreItem xmlns:ds="http://schemas.openxmlformats.org/officeDocument/2006/customXml" ds:itemID="{8394D1D4-5FD4-4C3F-9CBC-70D2A20EAE9E}">
  <ds:schemaRefs>
    <ds:schemaRef ds:uri="Microsoft.SharePoint.Taxonomy.ContentTypeSync"/>
  </ds:schemaRefs>
</ds:datastoreItem>
</file>

<file path=customXml/itemProps3.xml><?xml version="1.0" encoding="utf-8"?>
<ds:datastoreItem xmlns:ds="http://schemas.openxmlformats.org/officeDocument/2006/customXml" ds:itemID="{0D614891-8FDA-4D3A-8DAD-FADDEC308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dd51c-0b93-41a3-8ce1-c0167702c6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793638F-75AF-4F8E-9BA2-660545AC5D7A}">
  <ds:schemaRefs>
    <ds:schemaRef ds:uri="http://schemas.microsoft.com/office/2006/metadata/properties"/>
    <ds:schemaRef ds:uri="http://schemas.microsoft.com/office/infopath/2007/PartnerControls"/>
    <ds:schemaRef ds:uri="c40dd51c-0b93-41a3-8ce1-c0167702c6fe"/>
  </ds:schemaRefs>
</ds:datastoreItem>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A4 Paper (210x297 mm)</PresentationFormat>
  <Paragraphs>31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Terry, Isobel</dc:creator>
  <cp:lastModifiedBy>Terry, Isobel</cp:lastModifiedBy>
  <cp:revision>10</cp:revision>
  <dcterms:modified xsi:type="dcterms:W3CDTF">2026-05-20T14:51:34Z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0x010100E583181B4ACE6A489EFBF8A71D16EFA400ABF3C731C5F6624C871D7B4B2CCDB7AD</vt:lpwstr>
  </property>
</Properties>
</file>